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442" r:id="rId2"/>
    <p:sldId id="443" r:id="rId3"/>
    <p:sldId id="315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36" r:id="rId13"/>
    <p:sldId id="439" r:id="rId14"/>
    <p:sldId id="410" r:id="rId15"/>
    <p:sldId id="437" r:id="rId16"/>
    <p:sldId id="438" r:id="rId17"/>
    <p:sldId id="440" r:id="rId18"/>
    <p:sldId id="441" r:id="rId19"/>
    <p:sldId id="319" r:id="rId20"/>
    <p:sldId id="395" r:id="rId21"/>
    <p:sldId id="320" r:id="rId22"/>
    <p:sldId id="396" r:id="rId23"/>
    <p:sldId id="397" r:id="rId24"/>
    <p:sldId id="321" r:id="rId25"/>
    <p:sldId id="322" r:id="rId26"/>
    <p:sldId id="324" r:id="rId27"/>
    <p:sldId id="325" r:id="rId28"/>
    <p:sldId id="332" r:id="rId29"/>
    <p:sldId id="349" r:id="rId30"/>
    <p:sldId id="362" r:id="rId31"/>
    <p:sldId id="363" r:id="rId32"/>
    <p:sldId id="364" r:id="rId33"/>
    <p:sldId id="334" r:id="rId34"/>
    <p:sldId id="333" r:id="rId35"/>
    <p:sldId id="335" r:id="rId36"/>
    <p:sldId id="337" r:id="rId37"/>
    <p:sldId id="340" r:id="rId38"/>
    <p:sldId id="338" r:id="rId39"/>
    <p:sldId id="398" r:id="rId40"/>
    <p:sldId id="401" r:id="rId41"/>
    <p:sldId id="399" r:id="rId42"/>
    <p:sldId id="400" r:id="rId43"/>
    <p:sldId id="411" r:id="rId44"/>
    <p:sldId id="342" r:id="rId45"/>
    <p:sldId id="343" r:id="rId46"/>
    <p:sldId id="359" r:id="rId47"/>
    <p:sldId id="351" r:id="rId48"/>
    <p:sldId id="352" r:id="rId49"/>
    <p:sldId id="353" r:id="rId50"/>
    <p:sldId id="360" r:id="rId51"/>
    <p:sldId id="394" r:id="rId52"/>
  </p:sldIdLst>
  <p:sldSz cx="9144000" cy="6858000" type="screen4x3"/>
  <p:notesSz cx="10234613" cy="70993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바탕체" panose="02030609000101010101" pitchFamily="17" charset="-127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5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FF"/>
    <a:srgbClr val="CCECFF"/>
    <a:srgbClr val="CC00CC"/>
    <a:srgbClr val="FF9933"/>
    <a:srgbClr val="FFCC99"/>
    <a:srgbClr val="800080"/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6" autoAdjust="0"/>
    <p:restoredTop sz="94626" autoAdjust="0"/>
  </p:normalViewPr>
  <p:slideViewPr>
    <p:cSldViewPr>
      <p:cViewPr varScale="1">
        <p:scale>
          <a:sx n="83" d="100"/>
          <a:sy n="83" d="100"/>
        </p:scale>
        <p:origin x="12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38" d="100"/>
          <a:sy n="138" d="100"/>
        </p:scale>
        <p:origin x="-258" y="-114"/>
      </p:cViewPr>
      <p:guideLst>
        <p:guide orient="horz" pos="2235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9277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5250" y="3373438"/>
            <a:ext cx="7504113" cy="2989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4302" tIns="46323" rIns="94302" bIns="46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67100" y="623888"/>
            <a:ext cx="3303588" cy="2479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16809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2" name="슬라이드 노트 개체 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ko-KR" altLang="en-US">
              <a:latin typeface="Times New Roman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05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9pPr>
          </a:lstStyle>
          <a:p>
            <a:fld id="{0F082229-B19C-2340-98F4-4A03F9F76BF1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ko-KR" altLang="ko-KR">
              <a:latin typeface="Times New Roman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70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30"/>
          <p:cNvSpPr txBox="1">
            <a:spLocks noChangeArrowheads="1"/>
          </p:cNvSpPr>
          <p:nvPr/>
        </p:nvSpPr>
        <p:spPr bwMode="auto">
          <a:xfrm>
            <a:off x="3733800" y="65532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ko-KR" altLang="ko-KR" smtClean="0"/>
          </a:p>
        </p:txBody>
      </p:sp>
      <p:sp>
        <p:nvSpPr>
          <p:cNvPr id="5" name="Text Box 1031"/>
          <p:cNvSpPr txBox="1">
            <a:spLocks noChangeArrowheads="1"/>
          </p:cNvSpPr>
          <p:nvPr/>
        </p:nvSpPr>
        <p:spPr bwMode="auto">
          <a:xfrm>
            <a:off x="8229600" y="152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9pPr>
          </a:lstStyle>
          <a:p>
            <a:pPr>
              <a:spcBef>
                <a:spcPct val="50000"/>
              </a:spcBef>
              <a:defRPr/>
            </a:pPr>
            <a:fld id="{8C6B2A5C-84FE-4D2A-A6C2-B7FF18C4C584}" type="slidenum">
              <a:rPr lang="en-US" altLang="ko-KR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altLang="ko-KR" smtClean="0"/>
          </a:p>
        </p:txBody>
      </p:sp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214313" y="6416675"/>
            <a:ext cx="867886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7019925" y="6524625"/>
            <a:ext cx="20050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725" tIns="41275" rIns="85725" bIns="41275">
            <a:spAutoFit/>
          </a:bodyPr>
          <a:lstStyle>
            <a:lvl1pPr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 algn="ctr">
              <a:defRPr/>
            </a:pPr>
            <a:r>
              <a:rPr lang="en-US" altLang="ko-KR" sz="1100" b="1" dirty="0" smtClean="0">
                <a:latin typeface="Times New Roman" pitchFamily="18" charset="0"/>
              </a:rPr>
              <a:t>C.H. </a:t>
            </a:r>
            <a:r>
              <a:rPr lang="en-US" altLang="ko-KR" sz="1100" b="1" dirty="0" err="1" smtClean="0">
                <a:latin typeface="Times New Roman" pitchFamily="18" charset="0"/>
              </a:rPr>
              <a:t>Youn</a:t>
            </a:r>
            <a:r>
              <a:rPr lang="en-US" altLang="ko-KR" sz="1100" b="1" dirty="0" smtClean="0">
                <a:latin typeface="Times New Roman" pitchFamily="18" charset="0"/>
              </a:rPr>
              <a:t> (Sept. 14, 2017)</a:t>
            </a:r>
            <a:endParaRPr lang="en-US" altLang="ko-KR" sz="1100" b="1" dirty="0" smtClean="0">
              <a:latin typeface="Arial" pitchFamily="34" charset="0"/>
            </a:endParaRPr>
          </a:p>
        </p:txBody>
      </p:sp>
      <p:pic>
        <p:nvPicPr>
          <p:cNvPr id="8" name="그림 14" descr="KAIST_1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6" b="9486"/>
          <a:stretch>
            <a:fillRect/>
          </a:stretch>
        </p:blipFill>
        <p:spPr bwMode="auto">
          <a:xfrm>
            <a:off x="44450" y="6496050"/>
            <a:ext cx="20716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6528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492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9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5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107255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3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71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2506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6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4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15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0576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1145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3550" y="476250"/>
            <a:ext cx="819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Text Box 8"/>
          <p:cNvSpPr txBox="1">
            <a:spLocks noChangeArrowheads="1"/>
          </p:cNvSpPr>
          <p:nvPr/>
        </p:nvSpPr>
        <p:spPr bwMode="auto">
          <a:xfrm>
            <a:off x="3733800" y="65532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ko-KR" altLang="ko-KR" smtClean="0"/>
          </a:p>
        </p:txBody>
      </p:sp>
      <p:sp>
        <p:nvSpPr>
          <p:cNvPr id="1030" name="Text Box 12"/>
          <p:cNvSpPr txBox="1">
            <a:spLocks noChangeArrowheads="1"/>
          </p:cNvSpPr>
          <p:nvPr/>
        </p:nvSpPr>
        <p:spPr bwMode="auto">
          <a:xfrm>
            <a:off x="8229600" y="152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charset="-127"/>
                <a:ea typeface="바탕체" charset="-127"/>
              </a:defRPr>
            </a:lvl9pPr>
          </a:lstStyle>
          <a:p>
            <a:pPr>
              <a:spcBef>
                <a:spcPct val="50000"/>
              </a:spcBef>
              <a:defRPr/>
            </a:pPr>
            <a:fld id="{0EB7A771-664B-460D-A933-BEAAE60D7CD4}" type="slidenum">
              <a:rPr lang="en-US" altLang="ko-KR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altLang="ko-KR" smtClean="0"/>
          </a:p>
        </p:txBody>
      </p:sp>
      <p:pic>
        <p:nvPicPr>
          <p:cNvPr id="1031" name="그림 7" descr="KAIST_1.gi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6" b="9486"/>
          <a:stretch>
            <a:fillRect/>
          </a:stretch>
        </p:blipFill>
        <p:spPr bwMode="auto">
          <a:xfrm>
            <a:off x="44450" y="6496050"/>
            <a:ext cx="20716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7"/>
          <p:cNvSpPr>
            <a:spLocks noChangeShapeType="1"/>
          </p:cNvSpPr>
          <p:nvPr userDrawn="1"/>
        </p:nvSpPr>
        <p:spPr bwMode="auto">
          <a:xfrm>
            <a:off x="214313" y="6416675"/>
            <a:ext cx="867886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019925" y="6524625"/>
            <a:ext cx="20050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725" tIns="41275" rIns="85725" bIns="41275">
            <a:spAutoFit/>
          </a:bodyPr>
          <a:lstStyle>
            <a:lvl1pPr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 defTabSz="846138"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defTabSz="846138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 algn="ctr">
              <a:defRPr/>
            </a:pPr>
            <a:r>
              <a:rPr lang="en-US" altLang="ko-KR" sz="1100" b="1" dirty="0" smtClean="0">
                <a:latin typeface="Times New Roman" pitchFamily="18" charset="0"/>
              </a:rPr>
              <a:t>C.H. </a:t>
            </a:r>
            <a:r>
              <a:rPr lang="en-US" altLang="ko-KR" sz="1100" b="1" dirty="0" err="1" smtClean="0">
                <a:latin typeface="Times New Roman" pitchFamily="18" charset="0"/>
              </a:rPr>
              <a:t>Youn</a:t>
            </a:r>
            <a:r>
              <a:rPr lang="en-US" altLang="ko-KR" sz="1100" b="1" dirty="0" smtClean="0">
                <a:latin typeface="Times New Roman" pitchFamily="18" charset="0"/>
              </a:rPr>
              <a:t> (Sept. 14, 2017)</a:t>
            </a:r>
            <a:endParaRPr lang="en-US" altLang="ko-KR" sz="1100" b="1" dirty="0" smtClean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09" r:id="rId2"/>
    <p:sldLayoutId id="2147484710" r:id="rId3"/>
    <p:sldLayoutId id="2147484711" r:id="rId4"/>
    <p:sldLayoutId id="2147484712" r:id="rId5"/>
    <p:sldLayoutId id="2147484713" r:id="rId6"/>
    <p:sldLayoutId id="2147484714" r:id="rId7"/>
    <p:sldLayoutId id="2147484715" r:id="rId8"/>
    <p:sldLayoutId id="2147484716" r:id="rId9"/>
    <p:sldLayoutId id="2147484717" r:id="rId10"/>
    <p:sldLayoutId id="2147484718" r:id="rId11"/>
    <p:sldLayoutId id="2147484719" r:id="rId12"/>
    <p:sldLayoutId id="214748472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80008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Symbol" panose="05050102010706020507" pitchFamily="18" charset="2"/>
        <a:buChar char="·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Symbol" panose="05050102010706020507" pitchFamily="18" charset="2"/>
        <a:buChar char="-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5000"/>
        <a:buFont typeface="Symbol" panose="05050102010706020507" pitchFamily="18" charset="2"/>
        <a:buChar char="·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anose="05050102010706020507" pitchFamily="18" charset="2"/>
        <a:buChar char="-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examples/websocket/snake.xhtml" TargetMode="External"/><Relationship Id="rId4" Type="http://schemas.openxmlformats.org/officeDocument/2006/relationships/hyperlink" Target="http://localhost:8080/examples/websocket/drawboard.xhtml" TargetMode="External"/><Relationship Id="rId5" Type="http://schemas.openxmlformats.org/officeDocument/2006/relationships/hyperlink" Target="http://143.248.xxx.xxx:8080/examples/websocket/chat.x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examples/websocket/chat.x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ogle/protobuf" TargetMode="Externa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install?cm_mc_uid=02652595810614900694309&amp;cm_mc_sid_50200000=1490500863" TargetMode="Externa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ogle/protobuf/releas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download.html" TargetMode="External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npcap.org/install/default.ht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1571625"/>
            <a:ext cx="7772400" cy="1500188"/>
          </a:xfrm>
          <a:noFill/>
        </p:spPr>
        <p:txBody>
          <a:bodyPr lIns="36000" rIns="36000"/>
          <a:lstStyle/>
          <a:p>
            <a:pPr eaLnBrk="1" hangingPunct="1"/>
            <a:r>
              <a:rPr lang="en-US" altLang="ko-KR" b="1">
                <a:ea typeface="바탕체" charset="-127"/>
              </a:rPr>
              <a:t>Lab </a:t>
            </a:r>
            <a:r>
              <a:rPr lang="en-US" altLang="ko-KR" b="1" smtClean="0">
                <a:ea typeface="바탕체" charset="-127"/>
              </a:rPr>
              <a:t>6</a:t>
            </a:r>
            <a:r>
              <a:rPr lang="en-US" altLang="ko-KR" b="1">
                <a:ea typeface="바탕체" charset="-127"/>
              </a:rPr>
              <a:t/>
            </a:r>
            <a:br>
              <a:rPr lang="en-US" altLang="ko-KR" b="1">
                <a:ea typeface="바탕체" charset="-127"/>
              </a:rPr>
            </a:br>
            <a:r>
              <a:rPr lang="en-US" altLang="ko-KR" b="1" smtClean="0">
                <a:ea typeface="바탕체" charset="-127"/>
              </a:rPr>
              <a:t>RPC Programming</a:t>
            </a:r>
            <a:endParaRPr lang="en-US" altLang="ko-KR" b="1">
              <a:ea typeface="바탕체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0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205288"/>
            <a:ext cx="324008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Install Apache Tomcat (1)</a:t>
            </a:r>
            <a:endParaRPr lang="ko-KR" altLang="en-US" smtClean="0"/>
          </a:p>
        </p:txBody>
      </p:sp>
      <p:pic>
        <p:nvPicPr>
          <p:cNvPr id="829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84313"/>
            <a:ext cx="32400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484313"/>
            <a:ext cx="32400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205288"/>
            <a:ext cx="324008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124075" y="3697288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80063" y="3697288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24075" y="6413500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70538" y="6421438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37534" y="1484785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3563889" y="1484784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137533" y="4205139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3563889" y="4205139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" name="왼쪽 화살표 설명선 4"/>
          <p:cNvSpPr/>
          <p:nvPr/>
        </p:nvSpPr>
        <p:spPr>
          <a:xfrm>
            <a:off x="6743700" y="4713288"/>
            <a:ext cx="2103438" cy="1797050"/>
          </a:xfrm>
          <a:prstGeom prst="leftArrowCallout">
            <a:avLst>
              <a:gd name="adj1" fmla="val 25000"/>
              <a:gd name="adj2" fmla="val 25000"/>
              <a:gd name="adj3" fmla="val 33208"/>
              <a:gd name="adj4" fmla="val 649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Enter User Name &amp;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Install Apache Tomcat (2)</a:t>
            </a:r>
            <a:endParaRPr lang="ko-KR" altLang="en-US" smtClean="0"/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84313"/>
            <a:ext cx="32400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902198" y="1484784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pic>
        <p:nvPicPr>
          <p:cNvPr id="839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484313"/>
            <a:ext cx="32400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4510355" y="1484784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  <p:pic>
        <p:nvPicPr>
          <p:cNvPr id="8397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164013"/>
            <a:ext cx="32369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164013"/>
            <a:ext cx="32369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/>
          <p:cNvSpPr/>
          <p:nvPr/>
        </p:nvSpPr>
        <p:spPr>
          <a:xfrm>
            <a:off x="902198" y="4163816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4510355" y="4179542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916238" y="3697288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26213" y="3706813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26213" y="6381750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399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5240338"/>
            <a:ext cx="2411413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/>
          <p:nvPr/>
        </p:nvSpPr>
        <p:spPr>
          <a:xfrm>
            <a:off x="6300232" y="522920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9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Install Apache Tomca</a:t>
            </a:r>
            <a:r>
              <a:rPr lang="en-US" altLang="ko-KR" dirty="0" smtClean="0"/>
              <a:t>t in Ubuntu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844824"/>
            <a:ext cx="8350696" cy="4114800"/>
          </a:xfrm>
        </p:spPr>
        <p:txBody>
          <a:bodyPr/>
          <a:lstStyle/>
          <a:p>
            <a:r>
              <a:rPr lang="en-US" altLang="ko-KR" sz="2800" dirty="0" err="1" smtClean="0"/>
              <a:t>sudo</a:t>
            </a:r>
            <a:r>
              <a:rPr lang="en-US" altLang="ko-KR" sz="2800" dirty="0" smtClean="0"/>
              <a:t> apt-get install openjdk-7-jre-headless</a:t>
            </a:r>
          </a:p>
          <a:p>
            <a:r>
              <a:rPr lang="en-US" altLang="ko-KR" sz="2800" dirty="0" err="1" smtClean="0"/>
              <a:t>sudo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apt-get install </a:t>
            </a:r>
            <a:r>
              <a:rPr lang="en-US" altLang="ko-KR" sz="2800" dirty="0" smtClean="0"/>
              <a:t>tomcat7</a:t>
            </a:r>
          </a:p>
          <a:p>
            <a:r>
              <a:rPr lang="en-US" altLang="ko-KR" sz="2800" dirty="0" smtClean="0"/>
              <a:t>service </a:t>
            </a:r>
            <a:r>
              <a:rPr lang="en-US" altLang="ko-KR" sz="2800" dirty="0"/>
              <a:t>tomcat7 </a:t>
            </a:r>
            <a:r>
              <a:rPr lang="en-US" altLang="ko-KR" sz="2800" dirty="0" smtClean="0"/>
              <a:t>start</a:t>
            </a:r>
          </a:p>
          <a:p>
            <a:r>
              <a:rPr lang="en-US" altLang="ko-KR" sz="2800" dirty="0" err="1" smtClean="0"/>
              <a:t>netstat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-</a:t>
            </a:r>
            <a:r>
              <a:rPr lang="en-US" altLang="ko-KR" sz="2800" dirty="0" err="1"/>
              <a:t>ntl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endParaRPr kumimoji="1"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6" y="4005042"/>
            <a:ext cx="8775700" cy="1854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354936" y="5157192"/>
            <a:ext cx="8537544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바탕체" pitchFamily="17" charset="-127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01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Install Apache Tomca</a:t>
            </a:r>
            <a:r>
              <a:rPr lang="en-US" altLang="ko-KR" dirty="0" smtClean="0"/>
              <a:t>t in Mac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844824"/>
            <a:ext cx="8350696" cy="4114800"/>
          </a:xfrm>
        </p:spPr>
        <p:txBody>
          <a:bodyPr/>
          <a:lstStyle/>
          <a:p>
            <a:r>
              <a:rPr lang="en-US" altLang="ko-KR" sz="2800" dirty="0" smtClean="0"/>
              <a:t>brew install cask java</a:t>
            </a:r>
          </a:p>
          <a:p>
            <a:r>
              <a:rPr lang="en-US" altLang="ko-KR" sz="2800" dirty="0" smtClean="0"/>
              <a:t>brew install tomcat</a:t>
            </a:r>
          </a:p>
          <a:p>
            <a:r>
              <a:rPr lang="en-US" altLang="ko-KR" sz="2800" dirty="0" smtClean="0"/>
              <a:t>/{TOMCAT HOME}/bin/</a:t>
            </a:r>
            <a:r>
              <a:rPr lang="en-US" altLang="ko-KR" sz="2800" dirty="0" err="1" smtClean="0"/>
              <a:t>startup.sh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6" y="4005042"/>
            <a:ext cx="8775700" cy="1854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354936" y="5157192"/>
            <a:ext cx="8537544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바탕체" pitchFamily="17" charset="-127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57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Management Web Page</a:t>
            </a:r>
            <a:endParaRPr lang="ko-KR" altLang="en-US" smtClean="0"/>
          </a:p>
        </p:txBody>
      </p:sp>
      <p:sp>
        <p:nvSpPr>
          <p:cNvPr id="84995" name="내용 개체 틀 2"/>
          <p:cNvSpPr>
            <a:spLocks noGrp="1"/>
          </p:cNvSpPr>
          <p:nvPr>
            <p:ph idx="1"/>
          </p:nvPr>
        </p:nvSpPr>
        <p:spPr>
          <a:xfrm>
            <a:off x="685800" y="1546225"/>
            <a:ext cx="7772400" cy="4114800"/>
          </a:xfrm>
        </p:spPr>
        <p:txBody>
          <a:bodyPr/>
          <a:lstStyle/>
          <a:p>
            <a:r>
              <a:rPr lang="en-US" altLang="ko-KR" sz="1800" smtClean="0"/>
              <a:t>http://localhost:8080/ or http://[Host IP Address]:8080/</a:t>
            </a:r>
            <a:endParaRPr lang="ko-KR" altLang="en-US" sz="1800" smtClean="0"/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916113"/>
            <a:ext cx="67849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Authentication Problem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556792"/>
            <a:ext cx="7772400" cy="4539208"/>
          </a:xfrm>
        </p:spPr>
        <p:txBody>
          <a:bodyPr/>
          <a:lstStyle/>
          <a:p>
            <a:r>
              <a:rPr kumimoji="1" lang="en-US" altLang="ko-KR" dirty="0" smtClean="0"/>
              <a:t>User account should be created!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295666"/>
            <a:ext cx="5112568" cy="38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kumimoji="1" lang="en-US" altLang="ko-KR" dirty="0" smtClean="0"/>
              <a:t>Create tomcat users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4114800"/>
          </a:xfrm>
        </p:spPr>
        <p:txBody>
          <a:bodyPr/>
          <a:lstStyle/>
          <a:p>
            <a:r>
              <a:rPr kumimoji="1" lang="en-US" altLang="ko-KR" sz="2400" dirty="0" smtClean="0"/>
              <a:t>Edit the </a:t>
            </a:r>
            <a:r>
              <a:rPr kumimoji="1" lang="en-US" altLang="ko-KR" sz="2400" i="1" u="sng" dirty="0" smtClean="0">
                <a:solidFill>
                  <a:srgbClr val="FF0000"/>
                </a:solidFill>
              </a:rPr>
              <a:t>/[TOMCAT HOME]/</a:t>
            </a:r>
            <a:r>
              <a:rPr lang="en-US" altLang="ko-KR" sz="2400" i="1" u="sng" dirty="0" err="1" smtClean="0">
                <a:solidFill>
                  <a:srgbClr val="FF0000"/>
                </a:solidFill>
              </a:rPr>
              <a:t>conf</a:t>
            </a:r>
            <a:r>
              <a:rPr lang="en-US" altLang="ko-KR" sz="2400" i="1" u="sng" dirty="0" smtClean="0">
                <a:solidFill>
                  <a:srgbClr val="FF0000"/>
                </a:solidFill>
              </a:rPr>
              <a:t>/tomcat-</a:t>
            </a:r>
            <a:r>
              <a:rPr lang="en-US" altLang="ko-KR" sz="2400" i="1" u="sng" dirty="0" err="1" smtClean="0">
                <a:solidFill>
                  <a:srgbClr val="FF0000"/>
                </a:solidFill>
              </a:rPr>
              <a:t>users.xml</a:t>
            </a:r>
            <a:endParaRPr lang="en-US" altLang="ko-KR" sz="2400" i="1" u="sng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dirty="0" smtClean="0"/>
              <a:t>Location of TOMCAT HOME</a:t>
            </a:r>
            <a:endParaRPr kumimoji="1" lang="en-US" altLang="ko-KR" sz="2000" dirty="0" smtClean="0"/>
          </a:p>
          <a:p>
            <a:pPr lvl="1"/>
            <a:r>
              <a:rPr kumimoji="1" lang="en-US" altLang="ko-KR" sz="2000" dirty="0" smtClean="0"/>
              <a:t>Ubuntu: /</a:t>
            </a:r>
            <a:r>
              <a:rPr kumimoji="1" lang="en-US" altLang="ko-KR" sz="2000" dirty="0" err="1" smtClean="0"/>
              <a:t>etc</a:t>
            </a:r>
            <a:r>
              <a:rPr kumimoji="1" lang="en-US" altLang="ko-KR" sz="2000" dirty="0" smtClean="0"/>
              <a:t>/tomcat{version}/</a:t>
            </a:r>
          </a:p>
          <a:p>
            <a:pPr lvl="1"/>
            <a:r>
              <a:rPr lang="en-US" altLang="ko-KR" sz="2000" dirty="0" smtClean="0"/>
              <a:t>Mac: </a:t>
            </a:r>
            <a:r>
              <a:rPr lang="en-US" altLang="ko-KR" sz="2000" dirty="0"/>
              <a:t>/</a:t>
            </a:r>
            <a:r>
              <a:rPr lang="en-US" altLang="ko-KR" sz="2000" dirty="0" err="1"/>
              <a:t>usr</a:t>
            </a:r>
            <a:r>
              <a:rPr lang="en-US" altLang="ko-KR" sz="2000" dirty="0"/>
              <a:t>/local/Cellar/tomcat</a:t>
            </a:r>
            <a:r>
              <a:rPr lang="en-US" altLang="ko-KR" sz="2000" dirty="0" smtClean="0"/>
              <a:t>/{version}/</a:t>
            </a:r>
            <a:r>
              <a:rPr lang="en-US" altLang="ko-KR" sz="2000" dirty="0" err="1" smtClean="0"/>
              <a:t>libexec</a:t>
            </a:r>
            <a:endParaRPr lang="en-US" altLang="ko-KR" sz="2000" dirty="0" smtClean="0"/>
          </a:p>
          <a:p>
            <a:r>
              <a:rPr lang="en-US" altLang="ko-KR" sz="2400" dirty="0" smtClean="0"/>
              <a:t>Add role named ‘manager-</a:t>
            </a:r>
            <a:r>
              <a:rPr lang="en-US" altLang="ko-KR" sz="2400" dirty="0" err="1" smtClean="0"/>
              <a:t>gui</a:t>
            </a:r>
            <a:r>
              <a:rPr lang="en-US" altLang="ko-KR" sz="2400" dirty="0" smtClean="0"/>
              <a:t>’</a:t>
            </a:r>
          </a:p>
          <a:p>
            <a:r>
              <a:rPr lang="en-US" altLang="ko-KR" sz="2400" dirty="0" smtClean="0"/>
              <a:t>Add user with your username and password with roles ‘manage-</a:t>
            </a:r>
            <a:r>
              <a:rPr lang="en-US" altLang="ko-KR" sz="2400" dirty="0" err="1" smtClean="0"/>
              <a:t>gui</a:t>
            </a:r>
            <a:r>
              <a:rPr lang="en-US" altLang="ko-KR" sz="2400" dirty="0" smtClean="0"/>
              <a:t>’</a:t>
            </a:r>
            <a:endParaRPr lang="en-US" altLang="ko-KR" sz="2400" dirty="0"/>
          </a:p>
          <a:p>
            <a:pPr lvl="1"/>
            <a:r>
              <a:rPr kumimoji="1" lang="en-US" altLang="ko-KR" sz="2000" dirty="0" smtClean="0"/>
              <a:t>This user now can control GUI manager</a:t>
            </a: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769892"/>
            <a:ext cx="6170104" cy="16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kumimoji="1" lang="en-US" altLang="ko-KR" dirty="0" smtClean="0"/>
              <a:t>Manage Services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4114800"/>
          </a:xfrm>
        </p:spPr>
        <p:txBody>
          <a:bodyPr/>
          <a:lstStyle/>
          <a:p>
            <a:r>
              <a:rPr lang="en-US" altLang="ko-KR" sz="2800" dirty="0" smtClean="0"/>
              <a:t>We can life cycle of service (start /stop / restart / terminate)</a:t>
            </a:r>
          </a:p>
          <a:p>
            <a:pPr lvl="1"/>
            <a:r>
              <a:rPr kumimoji="1" lang="en-US" altLang="ko-KR" sz="2400" dirty="0" smtClean="0"/>
              <a:t>There </a:t>
            </a:r>
            <a:r>
              <a:rPr lang="en-US" altLang="ko-KR" sz="2400" dirty="0"/>
              <a:t>is already existing </a:t>
            </a:r>
            <a:r>
              <a:rPr lang="en-US" altLang="ko-KR" sz="2400" dirty="0" smtClean="0"/>
              <a:t>services including docs, examples, </a:t>
            </a:r>
            <a:r>
              <a:rPr lang="en-US" altLang="ko-KR" sz="2400" dirty="0" err="1" smtClean="0"/>
              <a:t>etc</a:t>
            </a:r>
            <a:r>
              <a:rPr lang="mr-IN" altLang="ko-KR" sz="2400" dirty="0" smtClean="0"/>
              <a:t>…</a:t>
            </a:r>
            <a:endParaRPr kumimoji="1"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0164"/>
            <a:ext cx="8094767" cy="377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1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556792"/>
            <a:ext cx="8062664" cy="4539208"/>
          </a:xfrm>
        </p:spPr>
        <p:txBody>
          <a:bodyPr/>
          <a:lstStyle/>
          <a:p>
            <a:r>
              <a:rPr lang="en-US" altLang="ko-KR" sz="2400" dirty="0" smtClean="0"/>
              <a:t>Chat example </a:t>
            </a: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localhost:8080/examples/websocket/chat.xhtml</a:t>
            </a:r>
            <a:endParaRPr lang="en-US" altLang="ko-KR" sz="2400" dirty="0" smtClean="0"/>
          </a:p>
          <a:p>
            <a:r>
              <a:rPr lang="en-US" altLang="ko-KR" sz="2400" dirty="0" smtClean="0"/>
              <a:t>Snake example </a:t>
            </a:r>
            <a:r>
              <a:rPr lang="en-US" altLang="ko-KR" sz="2400" dirty="0" smtClean="0">
                <a:hlinkClick r:id="rId3"/>
              </a:rPr>
              <a:t>http</a:t>
            </a:r>
            <a:r>
              <a:rPr lang="en-US" altLang="ko-KR" sz="2400" dirty="0">
                <a:hlinkClick r:id="rId3"/>
              </a:rPr>
              <a:t>://</a:t>
            </a:r>
            <a:r>
              <a:rPr lang="en-US" altLang="ko-KR" sz="2400" dirty="0" smtClean="0">
                <a:hlinkClick r:id="rId3"/>
              </a:rPr>
              <a:t>localhost:8080/examples/websocket/snake.xhtml</a:t>
            </a:r>
            <a:endParaRPr lang="en-US" altLang="ko-KR" sz="2400" dirty="0" smtClean="0"/>
          </a:p>
          <a:p>
            <a:r>
              <a:rPr lang="en-US" altLang="ko-KR" sz="2400" dirty="0" smtClean="0"/>
              <a:t>Draw example </a:t>
            </a:r>
            <a:r>
              <a:rPr lang="en-US" altLang="ko-KR" sz="2400" dirty="0" smtClean="0">
                <a:hlinkClick r:id="rId4"/>
              </a:rPr>
              <a:t>http</a:t>
            </a:r>
            <a:r>
              <a:rPr lang="en-US" altLang="ko-KR" sz="2400" dirty="0">
                <a:hlinkClick r:id="rId4"/>
              </a:rPr>
              <a:t>://</a:t>
            </a:r>
            <a:r>
              <a:rPr lang="en-US" altLang="ko-KR" sz="2400" dirty="0" smtClean="0">
                <a:hlinkClick r:id="rId4"/>
              </a:rPr>
              <a:t>localhost:8080/examples/websocket/drawboard.xhtml</a:t>
            </a:r>
            <a:endParaRPr kumimoji="1" lang="en-US" altLang="ko-KR" sz="2400" dirty="0"/>
          </a:p>
          <a:p>
            <a:r>
              <a:rPr lang="en-US" altLang="ko-KR" sz="2400" dirty="0" smtClean="0"/>
              <a:t>Together </a:t>
            </a:r>
            <a:r>
              <a:rPr lang="en-US" altLang="ko-KR" sz="2400" dirty="0" smtClean="0">
                <a:hlinkClick r:id="rId5"/>
              </a:rPr>
              <a:t>http://143.248.xxx.xxx:8080/examples/websocket/chat.xhtml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21130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4" descr="SOAP over HTTP trans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221163"/>
            <a:ext cx="4730750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RPC Example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 smtClean="0"/>
              <a:t>DemoRPCServer</a:t>
            </a:r>
          </a:p>
          <a:p>
            <a:pPr lvl="1">
              <a:lnSpc>
                <a:spcPct val="90000"/>
              </a:lnSpc>
            </a:pPr>
            <a:r>
              <a:rPr lang="en-US" altLang="ko-KR" sz="1800" smtClean="0"/>
              <a:t>Has the procedure “helloworld” that is called by clients</a:t>
            </a:r>
          </a:p>
          <a:p>
            <a:pPr>
              <a:lnSpc>
                <a:spcPct val="90000"/>
              </a:lnSpc>
            </a:pPr>
            <a:r>
              <a:rPr lang="en-US" altLang="ko-KR" sz="2000" smtClean="0"/>
              <a:t>DemoRPCClient</a:t>
            </a:r>
          </a:p>
          <a:p>
            <a:pPr lvl="1">
              <a:lnSpc>
                <a:spcPct val="90000"/>
              </a:lnSpc>
            </a:pPr>
            <a:r>
              <a:rPr lang="en-US" altLang="ko-KR" sz="1800" smtClean="0"/>
              <a:t>Calls, “helloworld”, the procedure which is located RPCServer</a:t>
            </a:r>
          </a:p>
          <a:p>
            <a:pPr>
              <a:lnSpc>
                <a:spcPct val="90000"/>
              </a:lnSpc>
            </a:pPr>
            <a:r>
              <a:rPr lang="en-US" altLang="ko-KR" sz="2000" smtClean="0"/>
              <a:t>Interfacing </a:t>
            </a:r>
          </a:p>
          <a:p>
            <a:pPr lvl="1">
              <a:lnSpc>
                <a:spcPct val="90000"/>
              </a:lnSpc>
            </a:pPr>
            <a:r>
              <a:rPr lang="en-US" altLang="ko-KR" sz="1800" smtClean="0"/>
              <a:t>XML-based WSDL(Web Service Description Language) is used as an IDL(interface Description Language)</a:t>
            </a:r>
          </a:p>
        </p:txBody>
      </p:sp>
      <p:pic>
        <p:nvPicPr>
          <p:cNvPr id="8602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241800"/>
            <a:ext cx="452755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35013"/>
          </a:xfrm>
        </p:spPr>
        <p:txBody>
          <a:bodyPr/>
          <a:lstStyle/>
          <a:p>
            <a:r>
              <a:rPr lang="en-US" altLang="ko-KR" sz="4000"/>
              <a:t>Guideline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842963" y="1543050"/>
            <a:ext cx="7559675" cy="5126038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ko-KR" sz="2100" dirty="0"/>
              <a:t>Read text materials and practice </a:t>
            </a:r>
            <a:r>
              <a:rPr lang="en-US" altLang="ko-KR" sz="2100" dirty="0" smtClean="0"/>
              <a:t>TCP/UDP </a:t>
            </a:r>
            <a:r>
              <a:rPr lang="en-US" altLang="ko-KR" sz="2100" dirty="0"/>
              <a:t>Socket Programming</a:t>
            </a:r>
          </a:p>
          <a:p>
            <a:pPr>
              <a:buFont typeface="Arial" charset="0"/>
              <a:buChar char="•"/>
              <a:defRPr/>
            </a:pPr>
            <a:r>
              <a:rPr lang="en-US" altLang="ko-KR" sz="2100" dirty="0"/>
              <a:t>Use your notebook PC to examine context and produce the source code when you finish the successful practice.</a:t>
            </a:r>
          </a:p>
          <a:p>
            <a:pPr>
              <a:defRPr/>
            </a:pPr>
            <a:r>
              <a:rPr lang="en-US" altLang="ko-KR" sz="2100" b="1" dirty="0"/>
              <a:t>Objectives</a:t>
            </a:r>
            <a:endParaRPr lang="ko-KR" altLang="ko-KR" sz="2100" b="1" dirty="0"/>
          </a:p>
          <a:p>
            <a:pPr lvl="1">
              <a:defRPr/>
            </a:pPr>
            <a:r>
              <a:rPr lang="en-US" altLang="ko-KR" sz="2100" dirty="0"/>
              <a:t>Understand the </a:t>
            </a:r>
            <a:r>
              <a:rPr lang="en-US" altLang="ko-KR" sz="2100" dirty="0" smtClean="0"/>
              <a:t>UDP server/client </a:t>
            </a:r>
            <a:r>
              <a:rPr lang="en-US" altLang="ko-KR" sz="2100" dirty="0"/>
              <a:t>programming mechanism</a:t>
            </a:r>
            <a:endParaRPr lang="ko-KR" altLang="ko-KR" sz="2100" dirty="0"/>
          </a:p>
          <a:p>
            <a:pPr lvl="1">
              <a:defRPr/>
            </a:pPr>
            <a:r>
              <a:rPr lang="en-US" altLang="ko-KR" sz="2100" dirty="0"/>
              <a:t>Learn the usage of multi-process, multi-thread and I/O multiplexing</a:t>
            </a:r>
            <a:endParaRPr lang="ko-KR" altLang="ko-KR" sz="2100" dirty="0"/>
          </a:p>
          <a:p>
            <a:pPr>
              <a:defRPr/>
            </a:pPr>
            <a:r>
              <a:rPr lang="en-US" altLang="ko-KR" sz="2100" b="1" dirty="0" smtClean="0"/>
              <a:t>Practice</a:t>
            </a:r>
          </a:p>
          <a:p>
            <a:pPr marL="369286" lvl="1" indent="0">
              <a:buFont typeface="Symbol" charset="2"/>
              <a:buNone/>
              <a:defRPr/>
            </a:pPr>
            <a:r>
              <a:rPr lang="en-US" altLang="ko-KR" sz="2100" dirty="0" smtClean="0"/>
              <a:t>1. UDP Programming Test</a:t>
            </a:r>
          </a:p>
          <a:p>
            <a:pPr marL="369286" lvl="1" indent="0">
              <a:buFont typeface="Symbol" charset="2"/>
              <a:buNone/>
              <a:defRPr/>
            </a:pPr>
            <a:r>
              <a:rPr lang="en-US" altLang="ko-KR" sz="2100" dirty="0" smtClean="0"/>
              <a:t>2. </a:t>
            </a:r>
            <a:r>
              <a:rPr lang="en-US" altLang="ko-KR" sz="2100" dirty="0"/>
              <a:t>Multi-process server </a:t>
            </a:r>
            <a:r>
              <a:rPr lang="en-US" altLang="ko-KR" sz="2100" dirty="0" smtClean="0"/>
              <a:t>programming</a:t>
            </a:r>
            <a:endParaRPr lang="en-US" altLang="ko-KR" sz="2100" dirty="0"/>
          </a:p>
          <a:p>
            <a:pPr marL="369286" lvl="1" indent="0">
              <a:buFont typeface="Symbol" charset="2"/>
              <a:buNone/>
              <a:defRPr/>
            </a:pPr>
            <a:r>
              <a:rPr lang="en-US" altLang="ko-KR" sz="2100" dirty="0"/>
              <a:t>3</a:t>
            </a:r>
            <a:r>
              <a:rPr lang="en-US" altLang="ko-KR" sz="2100" smtClean="0"/>
              <a:t>. </a:t>
            </a:r>
            <a:r>
              <a:rPr lang="en-US" altLang="ko-KR" sz="2100" dirty="0"/>
              <a:t>I/O </a:t>
            </a:r>
            <a:r>
              <a:rPr lang="en-US" altLang="ko-KR" sz="2100" dirty="0" smtClean="0"/>
              <a:t>multiplexing (Select / Poll) </a:t>
            </a:r>
            <a:r>
              <a:rPr lang="en-US" altLang="ko-KR" sz="2100" dirty="0"/>
              <a:t>server </a:t>
            </a:r>
            <a:r>
              <a:rPr lang="en-US" altLang="ko-KR" sz="2100" dirty="0" smtClean="0"/>
              <a:t>programming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19438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Interface Description </a:t>
            </a:r>
            <a:br>
              <a:rPr lang="en-US" altLang="ko-KR" smtClean="0"/>
            </a:br>
            <a:r>
              <a:rPr lang="en-US" altLang="ko-KR" smtClean="0"/>
              <a:t>(similar to Skeleton)</a:t>
            </a:r>
            <a:endParaRPr lang="ko-KR" altLang="en-US" smtClean="0"/>
          </a:p>
        </p:txBody>
      </p:sp>
      <p:sp>
        <p:nvSpPr>
          <p:cNvPr id="87043" name="직사각형 3"/>
          <p:cNvSpPr>
            <a:spLocks noChangeArrowheads="1"/>
          </p:cNvSpPr>
          <p:nvPr/>
        </p:nvSpPr>
        <p:spPr bwMode="auto">
          <a:xfrm>
            <a:off x="647700" y="2565400"/>
            <a:ext cx="7848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  <a:t>package hello;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  <a:t>import java.rmi.Remote;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  <a:t>import java.rmi.RemoteException;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  <a:t>public interface HelloIF extends Remote {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  <a:t>    public String sayHello(String s) throws RemoteException;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  <a:t>} </a:t>
            </a:r>
            <a:br>
              <a:rPr lang="en-US" altLang="ko-KR" sz="2000">
                <a:latin typeface="바탕체" panose="02030609000101010101" pitchFamily="17" charset="-127"/>
                <a:ea typeface="바탕체" panose="02030609000101010101" pitchFamily="17" charset="-127"/>
              </a:rPr>
            </a:br>
            <a:endParaRPr lang="ko-KR" altLang="en-US" sz="20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7044" name="텍스트 상자 1"/>
          <p:cNvSpPr txBox="1">
            <a:spLocks noChangeArrowheads="1"/>
          </p:cNvSpPr>
          <p:nvPr/>
        </p:nvSpPr>
        <p:spPr bwMode="auto">
          <a:xfrm>
            <a:off x="4287838" y="173038"/>
            <a:ext cx="184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49275"/>
            <a:ext cx="7772400" cy="1143000"/>
          </a:xfrm>
        </p:spPr>
        <p:txBody>
          <a:bodyPr/>
          <a:lstStyle/>
          <a:p>
            <a:r>
              <a:rPr lang="en-US" altLang="ko-KR" smtClean="0"/>
              <a:t>DemoRPCServer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9138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package hello;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public class HelloImpl implements HelloIF {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    public String message = "Hello ";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    public String sayHello(String s) {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         return message + s;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    }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240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Jaxrpc-ri.xml (for war packaging)</a:t>
            </a:r>
            <a:endParaRPr lang="ko-KR" altLang="en-US" smtClean="0"/>
          </a:p>
        </p:txBody>
      </p:sp>
      <p:sp>
        <p:nvSpPr>
          <p:cNvPr id="89091" name="직사각형 3"/>
          <p:cNvSpPr>
            <a:spLocks noChangeArrowheads="1"/>
          </p:cNvSpPr>
          <p:nvPr/>
        </p:nvSpPr>
        <p:spPr bwMode="auto">
          <a:xfrm>
            <a:off x="1187450" y="1557338"/>
            <a:ext cx="7270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&lt;?xml version="1.0" encoding="UTF-8"?&gt;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&lt;webServices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xmlns="http://java.sun.com/xml/ns/jax-rpc/ri/dd"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version="1.0"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targetNamespaceBase="http://com.test/wsdl"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typeNamespaceBase="http://com.test/types"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urlPatternBase="/ws"&gt;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/>
            </a:r>
            <a:b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</a:br>
            <a:endParaRPr lang="is-IS" altLang="ko-KR" sz="1400">
              <a:solidFill>
                <a:srgbClr val="454545"/>
              </a:solidFill>
              <a:latin typeface="Helvetica Neue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&lt;endpoint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name="MyHello"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displayName="HelloWorld Service"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description="A simple web service" 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interface="hello.HelloIF"  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implementation="hello.HelloImpl"/&gt; 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&lt;endpointMapping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endpointName="MyHello"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    urlPattern="/hello"/&gt;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/>
            </a:r>
            <a:b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</a:br>
            <a:endParaRPr lang="is-IS" altLang="ko-KR" sz="1400">
              <a:solidFill>
                <a:srgbClr val="454545"/>
              </a:solidFill>
              <a:latin typeface="Helvetica Neue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is-IS" altLang="ko-KR" sz="14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&lt;/webServices&gt;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Deploy war into Tomcat server and WSDL file</a:t>
            </a:r>
            <a:endParaRPr lang="ko-KR" altLang="en-US" smtClean="0"/>
          </a:p>
        </p:txBody>
      </p:sp>
      <p:sp>
        <p:nvSpPr>
          <p:cNvPr id="90115" name="직사각형 3"/>
          <p:cNvSpPr>
            <a:spLocks noChangeArrowheads="1"/>
          </p:cNvSpPr>
          <p:nvPr/>
        </p:nvSpPr>
        <p:spPr bwMode="auto">
          <a:xfrm>
            <a:off x="1187450" y="2628900"/>
            <a:ext cx="72009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&lt;?xml version="1.0" encoding="UTF-8"?&gt;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&lt;configuration 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xmlns="http://java.sun.com/xml/ns/jax-rpc/ri/config"&gt;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&lt;wsdl location=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   "http://localhost:8080/hello-jaxrpc/hello?WSDL"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     packageName="hello"/&gt;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mr-IN" altLang="ko-KR" sz="2000">
                <a:solidFill>
                  <a:srgbClr val="454545"/>
                </a:solidFill>
                <a:latin typeface="Helvetica Neue"/>
                <a:ea typeface="바탕체" panose="02030609000101010101" pitchFamily="17" charset="-127"/>
              </a:rPr>
              <a:t>&lt;/configuration&gt;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DemoRPCClient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package hello;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import javax.xml.rpc.Stub;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public class HelloClient {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public static void main(String[] args) {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try {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    Stub stub = createProxy();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    HelloIF hello = (HelloIF)stub;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    System.out.println(hello.sayHello(”Foo"));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} catch (Exception ex) {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    ex.printStackTrace();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}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}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private static Stub createProxy() { // Note: MyHello_Impl is implementation-specific.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     return (Stub)(new MyHello_Impl().getHelloIFPort());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     } 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ko-KR" sz="160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WSDL as an IDL</a:t>
            </a:r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784860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Protocol of RPC</a:t>
            </a:r>
          </a:p>
        </p:txBody>
      </p:sp>
      <p:pic>
        <p:nvPicPr>
          <p:cNvPr id="110595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764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229600" cy="556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mtClean="0"/>
              <a:t>gRPC and Interface Definition</a:t>
            </a:r>
            <a:endParaRPr lang="ko-KR" altLang="en-US" smtClean="0"/>
          </a:p>
        </p:txBody>
      </p:sp>
      <p:sp>
        <p:nvSpPr>
          <p:cNvPr id="95235" name="내용 개체 틀 2"/>
          <p:cNvSpPr>
            <a:spLocks noGrp="1"/>
          </p:cNvSpPr>
          <p:nvPr>
            <p:ph idx="1"/>
          </p:nvPr>
        </p:nvSpPr>
        <p:spPr>
          <a:xfrm>
            <a:off x="685800" y="1268413"/>
            <a:ext cx="7772400" cy="4754562"/>
          </a:xfrm>
        </p:spPr>
        <p:txBody>
          <a:bodyPr/>
          <a:lstStyle/>
          <a:p>
            <a:r>
              <a:rPr lang="en-US" altLang="ko-KR" sz="2400" smtClean="0"/>
              <a:t>gRPC uses </a:t>
            </a:r>
            <a:r>
              <a:rPr lang="en-US" altLang="ko-KR" sz="2400" smtClean="0">
                <a:hlinkClick r:id="rId2"/>
              </a:rPr>
              <a:t>Protocol Buffers</a:t>
            </a:r>
            <a:r>
              <a:rPr lang="en-US" altLang="ko-KR" sz="2400" smtClean="0"/>
              <a:t> as the </a:t>
            </a:r>
            <a:r>
              <a:rPr lang="en-US" altLang="ko-KR" sz="2400" b="1" smtClean="0"/>
              <a:t>Interface Definition Language (IDL)</a:t>
            </a:r>
            <a:r>
              <a:rPr lang="en-US" altLang="ko-KR" sz="2400" smtClean="0"/>
              <a:t> for describing both the </a:t>
            </a:r>
            <a:r>
              <a:rPr lang="en-US" altLang="ko-KR" sz="2400" b="1" smtClean="0"/>
              <a:t>service interface </a:t>
            </a:r>
            <a:r>
              <a:rPr lang="en-US" altLang="ko-KR" sz="2400" smtClean="0"/>
              <a:t>and the </a:t>
            </a:r>
            <a:r>
              <a:rPr lang="en-US" altLang="ko-KR" sz="2400" b="1" smtClean="0"/>
              <a:t>structure of the payload messages</a:t>
            </a:r>
            <a:r>
              <a:rPr lang="en-US" altLang="ko-KR" sz="2400" smtClean="0"/>
              <a:t>.</a:t>
            </a:r>
            <a:endParaRPr lang="ko-KR" altLang="ko-KR" sz="2400" smtClean="0"/>
          </a:p>
          <a:p>
            <a:r>
              <a:rPr lang="en-US" altLang="ko-KR" sz="2400" smtClean="0"/>
              <a:t>gRPC provides Protocol Compiler plugins that generate Client- and Server-side APIs with an interface definition in a .proto file.</a:t>
            </a:r>
            <a:endParaRPr lang="ko-KR" altLang="ko-KR" sz="2400" smtClean="0"/>
          </a:p>
        </p:txBody>
      </p:sp>
      <p:pic>
        <p:nvPicPr>
          <p:cNvPr id="9523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251325"/>
            <a:ext cx="5326063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Box 2"/>
          <p:cNvSpPr txBox="1">
            <a:spLocks noChangeArrowheads="1"/>
          </p:cNvSpPr>
          <p:nvPr/>
        </p:nvSpPr>
        <p:spPr bwMode="auto">
          <a:xfrm>
            <a:off x="2484438" y="3943350"/>
            <a:ext cx="4403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Example) Bidirectional Streaming RPC Definition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mtClean="0"/>
              <a:t>gRPC over HTTP/2</a:t>
            </a:r>
            <a:endParaRPr lang="ko-KR" altLang="en-US" smtClean="0"/>
          </a:p>
        </p:txBody>
      </p:sp>
      <p:sp>
        <p:nvSpPr>
          <p:cNvPr id="96259" name="내용 개체 틀 2"/>
          <p:cNvSpPr>
            <a:spLocks noGrp="1"/>
          </p:cNvSpPr>
          <p:nvPr>
            <p:ph idx="1"/>
          </p:nvPr>
        </p:nvSpPr>
        <p:spPr>
          <a:xfrm>
            <a:off x="685800" y="1341438"/>
            <a:ext cx="7772400" cy="4754562"/>
          </a:xfrm>
        </p:spPr>
        <p:txBody>
          <a:bodyPr/>
          <a:lstStyle/>
          <a:p>
            <a:r>
              <a:rPr lang="en-US" altLang="ko-KR" sz="1800" smtClean="0"/>
              <a:t>The abstract protocol defined above is implemented over HTTP/2. </a:t>
            </a:r>
          </a:p>
          <a:p>
            <a:pPr lvl="1"/>
            <a:r>
              <a:rPr lang="en-US" altLang="ko-KR" sz="1400" smtClean="0"/>
              <a:t>gRPC bidirectional streams are mapped to HTTP/2 streams. </a:t>
            </a:r>
          </a:p>
          <a:p>
            <a:pPr lvl="1"/>
            <a:r>
              <a:rPr lang="en-US" altLang="ko-KR" sz="1400" smtClean="0"/>
              <a:t>The contents of Call Header and Initial Metadata are sent as HTTP/2 headers and subject to HPACK compression.</a:t>
            </a:r>
          </a:p>
          <a:p>
            <a:pPr lvl="1"/>
            <a:r>
              <a:rPr lang="en-US" altLang="ko-KR" sz="1400" smtClean="0"/>
              <a:t>Payload Messages are serialized into a byte stream of length prefixed gRPC frames which are then fragmented into HTTP/2 frames at the sender and reassembled at the receiver. </a:t>
            </a:r>
          </a:p>
          <a:p>
            <a:pPr lvl="1"/>
            <a:r>
              <a:rPr lang="en-US" altLang="ko-KR" sz="1400" smtClean="0"/>
              <a:t>Status and Trailing-Metadata are sent as HTTP/2 trailing headers.</a:t>
            </a:r>
            <a:endParaRPr lang="ko-KR" altLang="ko-KR" sz="1400" smtClean="0"/>
          </a:p>
          <a:p>
            <a:r>
              <a:rPr lang="en-US" altLang="ko-KR" sz="1800" smtClean="0"/>
              <a:t>gRPC inherits the flow control mechanisms in HTTP/2 and uses them to enable fine-grained control of the amount of memory used for buffering in-flight messages.</a:t>
            </a:r>
            <a:r>
              <a:rPr lang="en-US" altLang="ko-KR" sz="1800" b="1" smtClean="0"/>
              <a:t/>
            </a:r>
            <a:br>
              <a:rPr lang="en-US" altLang="ko-KR" sz="1800" b="1" smtClean="0"/>
            </a:br>
            <a:endParaRPr lang="ko-KR" altLang="en-US" sz="1800" smtClean="0"/>
          </a:p>
        </p:txBody>
      </p:sp>
      <p:pic>
        <p:nvPicPr>
          <p:cNvPr id="9626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4221163"/>
            <a:ext cx="403225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49725"/>
            <a:ext cx="36766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447800"/>
          </a:xfrm>
        </p:spPr>
        <p:txBody>
          <a:bodyPr/>
          <a:lstStyle/>
          <a:p>
            <a:r>
              <a:rPr lang="en-US" altLang="ko-KR" smtClean="0"/>
              <a:t>Running the Application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Protocol Buffer</a:t>
            </a:r>
            <a:endParaRPr lang="ko-KR" altLang="en-US" smtClean="0"/>
          </a:p>
        </p:txBody>
      </p:sp>
      <p:sp>
        <p:nvSpPr>
          <p:cNvPr id="972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smtClean="0"/>
              <a:t>The Prototype Buffer is a serialized data structure developed by Google and released as open source. </a:t>
            </a:r>
          </a:p>
          <a:p>
            <a:r>
              <a:rPr lang="en-US" altLang="ko-KR" sz="2800" smtClean="0"/>
              <a:t>Serialization is the act of storing data in a binary stream for storage in a file or for transmission over a network.</a:t>
            </a:r>
          </a:p>
          <a:p>
            <a:r>
              <a:rPr lang="en-US" altLang="ko-KR" sz="2800" smtClean="0"/>
              <a:t>It supports various languages such as C ++, C #, Go, Java, Python, Object C, Javascript, Ruby, etc. Serialization speed is fast and serialized file size is small.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Protobuf Compile</a:t>
            </a:r>
            <a:endParaRPr lang="ko-KR" altLang="en-US" smtClean="0"/>
          </a:p>
        </p:txBody>
      </p:sp>
      <p:sp>
        <p:nvSpPr>
          <p:cNvPr id="983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smtClean="0"/>
              <a:t>To use the protocol buffer, define the data type to be stored as proto file. Define a datatype that has no dependency on a particular language. </a:t>
            </a:r>
          </a:p>
          <a:p>
            <a:r>
              <a:rPr lang="en-US" altLang="ko-KR" sz="2000" smtClean="0"/>
              <a:t>When you compile the proto file with the protoc compiler, you create a data class file of the appropriate type for each language.</a:t>
            </a:r>
            <a:endParaRPr lang="ko-KR" altLang="en-US" sz="2000" smtClean="0"/>
          </a:p>
        </p:txBody>
      </p:sp>
      <p:pic>
        <p:nvPicPr>
          <p:cNvPr id="98308" name="그림 4" descr="http://cfile27.uf.tistory.com/image/233E2635594F90722294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868738"/>
            <a:ext cx="4233862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직사각형 5"/>
          <p:cNvSpPr>
            <a:spLocks noChangeArrowheads="1"/>
          </p:cNvSpPr>
          <p:nvPr/>
        </p:nvSpPr>
        <p:spPr bwMode="auto">
          <a:xfrm>
            <a:off x="4859338" y="3841750"/>
            <a:ext cx="3543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&lt;An example of compiling with Python&gt;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protoc -I=./ --python_out=./ ./address.proto</a:t>
            </a:r>
            <a:endParaRPr lang="ko-KR" altLang="ko-KR" sz="16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8310" name="직사각형 6"/>
          <p:cNvSpPr>
            <a:spLocks noChangeArrowheads="1"/>
          </p:cNvSpPr>
          <p:nvPr/>
        </p:nvSpPr>
        <p:spPr bwMode="auto">
          <a:xfrm>
            <a:off x="5076825" y="4292600"/>
            <a:ext cx="4572000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import address_pb2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person = address_pb2.Person()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person.name = 'Terry'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person.age = 42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person.email = 'terry@mycompany.com'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f = open('myaddress','wb')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f.write(person.SerializeToString())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f.close()</a:t>
            </a:r>
            <a:endParaRPr lang="ko-KR" altLang="ko-KR" sz="18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2"/>
          <p:cNvSpPr>
            <a:spLocks noGrp="1"/>
          </p:cNvSpPr>
          <p:nvPr>
            <p:ph idx="1"/>
          </p:nvPr>
        </p:nvSpPr>
        <p:spPr>
          <a:xfrm>
            <a:off x="711200" y="1744663"/>
            <a:ext cx="7772400" cy="4114800"/>
          </a:xfrm>
        </p:spPr>
        <p:txBody>
          <a:bodyPr/>
          <a:lstStyle/>
          <a:p>
            <a:r>
              <a:rPr lang="en-US" altLang="ko-KR" sz="2000" smtClean="0"/>
              <a:t>When implementing a REST API such as HTTP / JSON from a client (mobile) to a server, it is necessary to serialize JSON into protocol buffer format before transmission, to transmit the packet with a reduced overall packet amount.</a:t>
            </a:r>
          </a:p>
          <a:p>
            <a:r>
              <a:rPr lang="en-US" altLang="ko-KR" sz="2000" smtClean="0"/>
              <a:t>API gateway is placed in front of the back-end server, and the message body that comes in the protocol buffer is converted into JSON and passed to the back-end API server.</a:t>
            </a:r>
            <a:endParaRPr lang="ko-KR" altLang="en-US" sz="2000" smtClean="0"/>
          </a:p>
        </p:txBody>
      </p:sp>
      <p:sp>
        <p:nvSpPr>
          <p:cNvPr id="9933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Protobuf to JSON</a:t>
            </a:r>
            <a:endParaRPr lang="ko-KR" altLang="en-US" smtClean="0"/>
          </a:p>
        </p:txBody>
      </p:sp>
      <p:sp>
        <p:nvSpPr>
          <p:cNvPr id="99332" name="직사각형 3"/>
          <p:cNvSpPr>
            <a:spLocks noChangeArrowheads="1"/>
          </p:cNvSpPr>
          <p:nvPr/>
        </p:nvSpPr>
        <p:spPr bwMode="auto">
          <a:xfrm>
            <a:off x="704850" y="4616450"/>
            <a:ext cx="457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from google.protobuf.json_format import MessageToJson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jsonObj = MessageToJson(person)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print jsonObj</a:t>
            </a:r>
            <a:r>
              <a:rPr lang="en-US" altLang="ko-KR" sz="14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9333" name="직사각형 4"/>
          <p:cNvSpPr>
            <a:spLocks noChangeArrowheads="1"/>
          </p:cNvSpPr>
          <p:nvPr/>
        </p:nvSpPr>
        <p:spPr bwMode="auto">
          <a:xfrm>
            <a:off x="5024438" y="4508500"/>
            <a:ext cx="45720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 "age": 42, 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 "name": "Terry", 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 "email": "terry@mycompany.com"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2400">
              <a:latin typeface="굴림" panose="020B0600000101010101" pitchFamily="50" charset="-127"/>
              <a:ea typeface="돋움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99334" name="직선 화살표 연결선 8"/>
          <p:cNvCxnSpPr>
            <a:cxnSpLocks noChangeShapeType="1"/>
          </p:cNvCxnSpPr>
          <p:nvPr/>
        </p:nvCxnSpPr>
        <p:spPr bwMode="auto">
          <a:xfrm>
            <a:off x="3924300" y="5084763"/>
            <a:ext cx="100806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z="4000" smtClean="0"/>
              <a:t>gRPC Environment Setting</a:t>
            </a:r>
            <a:r>
              <a:rPr lang="ko-KR" altLang="en-US" sz="4000" smtClean="0"/>
              <a:t> </a:t>
            </a:r>
            <a:r>
              <a:rPr lang="en-US" altLang="ko-KR" sz="4000" smtClean="0"/>
              <a:t>(Linux)</a:t>
            </a:r>
            <a:endParaRPr lang="ko-KR" altLang="en-US" sz="4000" smtClean="0"/>
          </a:p>
        </p:txBody>
      </p:sp>
      <p:sp>
        <p:nvSpPr>
          <p:cNvPr id="100355" name="내용 개체 틀 2"/>
          <p:cNvSpPr>
            <a:spLocks noGrp="1"/>
          </p:cNvSpPr>
          <p:nvPr>
            <p:ph idx="1"/>
          </p:nvPr>
        </p:nvSpPr>
        <p:spPr>
          <a:xfrm>
            <a:off x="107950" y="2492375"/>
            <a:ext cx="8785225" cy="2662238"/>
          </a:xfrm>
        </p:spPr>
        <p:txBody>
          <a:bodyPr/>
          <a:lstStyle/>
          <a:p>
            <a:r>
              <a:rPr lang="en-US" altLang="ko-KR" sz="2400" b="1" smtClean="0"/>
              <a:t>Golang Installation</a:t>
            </a:r>
          </a:p>
          <a:p>
            <a:pPr lvl="1"/>
            <a:r>
              <a:rPr lang="en-US" altLang="ko-KR" sz="2000" smtClean="0"/>
              <a:t>Install Golang binaries</a:t>
            </a:r>
          </a:p>
          <a:p>
            <a:pPr lvl="1"/>
            <a:r>
              <a:rPr lang="en-US" altLang="ko-KR" sz="2000" smtClean="0">
                <a:hlinkClick r:id="rId2"/>
              </a:rPr>
              <a:t>https://golang.org/doc/install?cm_mc_uid=02652595810614900694309&amp;cm_mc_sid_50200000=1490500863</a:t>
            </a:r>
            <a:endParaRPr lang="en-US" altLang="ko-KR" sz="2000" smtClean="0"/>
          </a:p>
          <a:p>
            <a:pPr lvl="1"/>
            <a:r>
              <a:rPr lang="en-US" altLang="ko-KR" sz="2000" smtClean="0"/>
              <a:t>Install the downloaded compressed file through the following command</a:t>
            </a:r>
          </a:p>
          <a:p>
            <a:pPr lvl="1"/>
            <a:endParaRPr lang="en-US" altLang="ko-KR" sz="2000" smtClean="0"/>
          </a:p>
          <a:p>
            <a:pPr lvl="1"/>
            <a:r>
              <a:rPr lang="en-US" altLang="ko-KR" sz="2000" smtClean="0"/>
              <a:t>Setting Environment Variables in $ HOME / .profile</a:t>
            </a:r>
            <a:endParaRPr lang="ko-KR" altLang="en-US" sz="1600" smtClean="0"/>
          </a:p>
        </p:txBody>
      </p:sp>
      <p:sp>
        <p:nvSpPr>
          <p:cNvPr id="100356" name="Rectangle 1"/>
          <p:cNvSpPr>
            <a:spLocks noChangeArrowheads="1"/>
          </p:cNvSpPr>
          <p:nvPr/>
        </p:nvSpPr>
        <p:spPr bwMode="auto">
          <a:xfrm>
            <a:off x="1257300" y="4435475"/>
            <a:ext cx="4937125" cy="230188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tar -C /usr/local -xzf &lt;</a:t>
            </a:r>
            <a:r>
              <a:rPr lang="ko-KR" altLang="en-US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다운로드 받은 압축파일</a:t>
            </a: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&gt;</a:t>
            </a:r>
            <a:endParaRPr lang="en-US" altLang="ko-KR" sz="20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0357" name="직사각형 5"/>
          <p:cNvSpPr>
            <a:spLocks noChangeArrowheads="1"/>
          </p:cNvSpPr>
          <p:nvPr/>
        </p:nvSpPr>
        <p:spPr bwMode="auto">
          <a:xfrm>
            <a:off x="1546225" y="5154613"/>
            <a:ext cx="4572000" cy="115411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$HOME </a:t>
            </a:r>
            <a:r>
              <a:rPr lang="ko-KR" altLang="en-US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아래에 </a:t>
            </a: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work</a:t>
            </a:r>
            <a:r>
              <a:rPr lang="ko-KR" altLang="en-US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라는 디렉토리 생성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2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mkdir $HOME/work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export GOROOT=/usr/local/go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export GOPATH=$HOME/work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export PATH=$PATH:$GOROOT/bin:$GOPATH/bin</a:t>
            </a:r>
          </a:p>
        </p:txBody>
      </p:sp>
      <p:pic>
        <p:nvPicPr>
          <p:cNvPr id="100358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338263"/>
            <a:ext cx="342582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z="4000" smtClean="0"/>
              <a:t>gRPC Environment Setting</a:t>
            </a:r>
            <a:r>
              <a:rPr lang="ko-KR" altLang="en-US" sz="4000" smtClean="0"/>
              <a:t> </a:t>
            </a:r>
            <a:r>
              <a:rPr lang="en-US" altLang="ko-KR" sz="4000" smtClean="0"/>
              <a:t>(Linux)</a:t>
            </a:r>
            <a:endParaRPr lang="ko-KR" altLang="en-US" sz="4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484313"/>
            <a:ext cx="7772400" cy="4756150"/>
          </a:xfrm>
        </p:spPr>
        <p:txBody>
          <a:bodyPr/>
          <a:lstStyle/>
          <a:p>
            <a:pPr>
              <a:defRPr/>
            </a:pPr>
            <a:r>
              <a:rPr lang="en-US" altLang="ko-KR" sz="2400" b="1" dirty="0" smtClean="0"/>
              <a:t>Check </a:t>
            </a:r>
            <a:r>
              <a:rPr lang="en-US" altLang="ko-KR" sz="2400" b="1" dirty="0" err="1" smtClean="0"/>
              <a:t>Golang</a:t>
            </a:r>
            <a:r>
              <a:rPr lang="en-US" altLang="ko-KR" sz="2400" b="1" dirty="0" smtClean="0"/>
              <a:t> Execution</a:t>
            </a:r>
            <a:endParaRPr lang="ko-KR" altLang="en-US" sz="2400" b="1" dirty="0" smtClean="0"/>
          </a:p>
          <a:p>
            <a:pPr lvl="1">
              <a:defRPr/>
            </a:pPr>
            <a:r>
              <a:rPr lang="en-US" altLang="ko-KR" sz="2000" dirty="0" err="1" smtClean="0"/>
              <a:t>hello.go</a:t>
            </a:r>
            <a:endParaRPr lang="en-US" altLang="ko-KR" sz="2000" dirty="0" smtClean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endParaRPr lang="en-US" altLang="ko-KR" sz="2000" dirty="0" smtClean="0"/>
          </a:p>
          <a:p>
            <a:pPr lvl="1">
              <a:defRPr/>
            </a:pPr>
            <a:endParaRPr lang="en-US" altLang="ko-KR" sz="2000" dirty="0"/>
          </a:p>
          <a:p>
            <a:pPr marL="457200" lvl="1" indent="0">
              <a:buFont typeface="Symbol" panose="05050102010706020507" pitchFamily="18" charset="2"/>
              <a:buNone/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 smtClean="0"/>
              <a:t>Build source code</a:t>
            </a:r>
          </a:p>
          <a:p>
            <a:pPr lvl="1">
              <a:defRPr/>
            </a:pPr>
            <a:endParaRPr lang="en-US" altLang="ko-KR" sz="2000" dirty="0" smtClean="0"/>
          </a:p>
          <a:p>
            <a:pPr marL="457200" lvl="1" indent="0">
              <a:buFont typeface="Symbol" panose="05050102010706020507" pitchFamily="18" charset="2"/>
              <a:buNone/>
              <a:defRPr/>
            </a:pPr>
            <a:endParaRPr lang="en-US" altLang="ko-KR" sz="2000" dirty="0" smtClean="0"/>
          </a:p>
          <a:p>
            <a:pPr lvl="1">
              <a:defRPr/>
            </a:pPr>
            <a:r>
              <a:rPr lang="en-US" altLang="ko-KR" sz="2000" dirty="0" smtClean="0"/>
              <a:t>Execute</a:t>
            </a:r>
          </a:p>
          <a:p>
            <a:pPr lvl="1">
              <a:defRPr/>
            </a:pPr>
            <a:endParaRPr lang="ko-KR" altLang="en-US" sz="1200" kern="1200" dirty="0">
              <a:solidFill>
                <a:srgbClr val="555555"/>
              </a:solidFill>
              <a:latin typeface="Courier" charset="0"/>
              <a:ea typeface="바탕체" panose="02030609000101010101" pitchFamily="17" charset="-127"/>
              <a:cs typeface="굴림체" panose="020B0609000101010101" pitchFamily="49" charset="-127"/>
            </a:endParaRPr>
          </a:p>
        </p:txBody>
      </p:sp>
      <p:sp>
        <p:nvSpPr>
          <p:cNvPr id="101380" name="직사각형 7"/>
          <p:cNvSpPr>
            <a:spLocks noChangeArrowheads="1"/>
          </p:cNvSpPr>
          <p:nvPr/>
        </p:nvSpPr>
        <p:spPr bwMode="auto">
          <a:xfrm>
            <a:off x="1619250" y="2306638"/>
            <a:ext cx="4572000" cy="133826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Package main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2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import "fmt"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2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func main()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  fmt.Printf("hello, world\n")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</p:txBody>
      </p:sp>
      <p:sp>
        <p:nvSpPr>
          <p:cNvPr id="101381" name="직사각형 9"/>
          <p:cNvSpPr>
            <a:spLocks noChangeArrowheads="1"/>
          </p:cNvSpPr>
          <p:nvPr/>
        </p:nvSpPr>
        <p:spPr bwMode="auto">
          <a:xfrm>
            <a:off x="1547813" y="4237038"/>
            <a:ext cx="4572000" cy="415925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cd $GOPATH/src/hello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go build</a:t>
            </a:r>
          </a:p>
        </p:txBody>
      </p:sp>
      <p:sp>
        <p:nvSpPr>
          <p:cNvPr id="101382" name="직사각형 11"/>
          <p:cNvSpPr>
            <a:spLocks noChangeArrowheads="1"/>
          </p:cNvSpPr>
          <p:nvPr/>
        </p:nvSpPr>
        <p:spPr bwMode="auto">
          <a:xfrm>
            <a:off x="1619250" y="5300663"/>
            <a:ext cx="4572000" cy="415925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./hello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2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hello, world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mtClean="0"/>
              <a:t>Install Protocol Buffer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750" y="1412875"/>
            <a:ext cx="5403850" cy="4683125"/>
          </a:xfrm>
        </p:spPr>
        <p:txBody>
          <a:bodyPr/>
          <a:lstStyle/>
          <a:p>
            <a:pPr>
              <a:defRPr/>
            </a:pPr>
            <a:r>
              <a:rPr lang="en-US" altLang="ko-KR" sz="2800" dirty="0" smtClean="0"/>
              <a:t>Download Protocol Buffer Archive</a:t>
            </a:r>
          </a:p>
          <a:p>
            <a:pPr lvl="1">
              <a:defRPr/>
            </a:pPr>
            <a:r>
              <a:rPr lang="en-US" altLang="ko-KR" sz="2400" u="sng" dirty="0">
                <a:hlinkClick r:id="rId2"/>
              </a:rPr>
              <a:t>https://</a:t>
            </a:r>
            <a:r>
              <a:rPr lang="en-US" altLang="ko-KR" sz="2400" u="sng" dirty="0" smtClean="0">
                <a:hlinkClick r:id="rId2"/>
              </a:rPr>
              <a:t>github.com/google/protobuf/releases</a:t>
            </a:r>
            <a:endParaRPr lang="en-US" altLang="ko-KR" sz="2400" u="sng" dirty="0" smtClean="0"/>
          </a:p>
          <a:p>
            <a:pPr>
              <a:defRPr/>
            </a:pPr>
            <a:r>
              <a:rPr lang="en-US" altLang="ko-KR" sz="2800" dirty="0" smtClean="0"/>
              <a:t>Unarchive and register to $PATH</a:t>
            </a:r>
          </a:p>
          <a:p>
            <a:pPr marL="0" indent="0">
              <a:buFont typeface="Symbol" panose="05050102010706020507" pitchFamily="18" charset="2"/>
              <a:buNone/>
              <a:defRPr/>
            </a:pPr>
            <a:endParaRPr lang="en-US" altLang="ko-KR" sz="2800" dirty="0" smtClean="0"/>
          </a:p>
          <a:p>
            <a:pPr>
              <a:defRPr/>
            </a:pPr>
            <a:endParaRPr lang="en-US" altLang="ko-KR" sz="1800" dirty="0" smtClean="0"/>
          </a:p>
          <a:p>
            <a:pPr>
              <a:defRPr/>
            </a:pPr>
            <a:r>
              <a:rPr lang="en-US" altLang="ko-KR" sz="2800" dirty="0" smtClean="0"/>
              <a:t>Install </a:t>
            </a:r>
            <a:r>
              <a:rPr lang="en-US" altLang="ko-KR" sz="2800" dirty="0" err="1" smtClean="0"/>
              <a:t>Protobuf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Golang</a:t>
            </a:r>
            <a:r>
              <a:rPr lang="en-US" altLang="ko-KR" sz="2800" dirty="0" smtClean="0"/>
              <a:t> plugin</a:t>
            </a:r>
            <a:endParaRPr lang="ko-KR" altLang="en-US" sz="2800" dirty="0"/>
          </a:p>
        </p:txBody>
      </p:sp>
      <p:pic>
        <p:nvPicPr>
          <p:cNvPr id="10240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43050"/>
            <a:ext cx="3173413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그림 2" descr="https://developer.ibm.com/kr/wp-content/uploads/sites/98/grpc_01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727450"/>
            <a:ext cx="43132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직사각형 6"/>
          <p:cNvSpPr>
            <a:spLocks noChangeArrowheads="1"/>
          </p:cNvSpPr>
          <p:nvPr/>
        </p:nvSpPr>
        <p:spPr bwMode="auto">
          <a:xfrm>
            <a:off x="1331913" y="5138738"/>
            <a:ext cx="6688137" cy="477837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go get -u github.com/golang/protobuf/{proto,protoc-gen-go}</a:t>
            </a:r>
            <a:endParaRPr lang="ko-KR" altLang="en-US" sz="14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z="4000" smtClean="0"/>
              <a:t>gRPC Example</a:t>
            </a:r>
            <a:endParaRPr lang="ko-KR" altLang="en-US" sz="4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484313"/>
            <a:ext cx="7772400" cy="4756150"/>
          </a:xfrm>
        </p:spPr>
        <p:txBody>
          <a:bodyPr/>
          <a:lstStyle/>
          <a:p>
            <a:pPr>
              <a:defRPr/>
            </a:pPr>
            <a:r>
              <a:rPr lang="en-US" altLang="ko-KR" sz="2400" b="1" dirty="0" smtClean="0"/>
              <a:t>Hello world example</a:t>
            </a:r>
            <a:endParaRPr lang="ko-KR" altLang="en-US" sz="2400" b="1" dirty="0" smtClean="0"/>
          </a:p>
          <a:p>
            <a:pPr lvl="1"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 err="1" smtClean="0"/>
              <a:t>dir</a:t>
            </a:r>
            <a:r>
              <a:rPr lang="en-US" altLang="ko-KR" sz="2000" dirty="0" smtClean="0"/>
              <a:t>] </a:t>
            </a:r>
            <a:r>
              <a:rPr lang="en-US" altLang="ko-KR" sz="2000" dirty="0" err="1" smtClean="0"/>
              <a:t>greeter_client</a:t>
            </a:r>
            <a:r>
              <a:rPr lang="en-US" altLang="ko-KR" sz="2000" dirty="0" smtClean="0"/>
              <a:t> – Client code</a:t>
            </a:r>
          </a:p>
          <a:p>
            <a:pPr lvl="1"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 err="1" smtClean="0"/>
              <a:t>dir</a:t>
            </a:r>
            <a:r>
              <a:rPr lang="en-US" altLang="ko-KR" sz="2000" dirty="0" smtClean="0"/>
              <a:t>] </a:t>
            </a:r>
            <a:r>
              <a:rPr lang="en-US" altLang="ko-KR" sz="2000" dirty="0" err="1" smtClean="0"/>
              <a:t>greeter_server</a:t>
            </a:r>
            <a:r>
              <a:rPr lang="en-US" altLang="ko-KR" sz="2000" dirty="0" smtClean="0"/>
              <a:t> – Server code</a:t>
            </a:r>
          </a:p>
          <a:p>
            <a:pPr lvl="1"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 err="1" smtClean="0"/>
              <a:t>dir</a:t>
            </a:r>
            <a:r>
              <a:rPr lang="en-US" altLang="ko-KR" sz="2000" dirty="0" smtClean="0"/>
              <a:t>] </a:t>
            </a:r>
            <a:r>
              <a:rPr lang="en-US" altLang="ko-KR" sz="2000" dirty="0" err="1" smtClean="0"/>
              <a:t>helloworld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protobuf</a:t>
            </a:r>
            <a:r>
              <a:rPr lang="en-US" altLang="ko-KR" sz="2000" dirty="0" smtClean="0"/>
              <a:t> file specify the </a:t>
            </a:r>
            <a:r>
              <a:rPr lang="en-US" altLang="ko-KR" sz="2000" dirty="0" err="1" smtClean="0"/>
              <a:t>gRPC</a:t>
            </a:r>
            <a:r>
              <a:rPr lang="en-US" altLang="ko-KR" sz="2000" dirty="0" smtClean="0"/>
              <a:t> service. With command ‘</a:t>
            </a:r>
            <a:r>
              <a:rPr lang="en-US" altLang="ko-KR" sz="2000" dirty="0" err="1" smtClean="0"/>
              <a:t>protoc</a:t>
            </a:r>
            <a:r>
              <a:rPr lang="en-US" altLang="ko-KR" sz="2000" dirty="0" smtClean="0"/>
              <a:t>’ .</a:t>
            </a:r>
            <a:r>
              <a:rPr lang="en-US" altLang="ko-KR" sz="2000" dirty="0" err="1" smtClean="0"/>
              <a:t>pb.go</a:t>
            </a:r>
            <a:r>
              <a:rPr lang="en-US" altLang="ko-KR" sz="2000" dirty="0" smtClean="0"/>
              <a:t> file will be created and it specify the message type of server-client communication</a:t>
            </a:r>
          </a:p>
          <a:p>
            <a:pPr lvl="1">
              <a:defRPr/>
            </a:pPr>
            <a:endParaRPr lang="en-US" altLang="ko-KR" sz="2000" dirty="0" smtClean="0"/>
          </a:p>
          <a:p>
            <a:pPr lvl="1">
              <a:defRPr/>
            </a:pPr>
            <a:r>
              <a:rPr lang="en-US" altLang="ko-KR" sz="2000" dirty="0" smtClean="0"/>
              <a:t>Run Server Code</a:t>
            </a:r>
          </a:p>
          <a:p>
            <a:pPr marL="457200" lvl="1" indent="0">
              <a:buFont typeface="Symbol" panose="05050102010706020507" pitchFamily="18" charset="2"/>
              <a:buNone/>
              <a:defRPr/>
            </a:pPr>
            <a:endParaRPr lang="en-US" altLang="ko-KR" sz="2000" dirty="0" smtClean="0"/>
          </a:p>
          <a:p>
            <a:pPr lvl="1">
              <a:defRPr/>
            </a:pPr>
            <a:r>
              <a:rPr lang="en-US" altLang="ko-KR" sz="2000" dirty="0" smtClean="0"/>
              <a:t>Run Client Code</a:t>
            </a:r>
            <a:endParaRPr lang="en-US" altLang="ko-KR" sz="1200" kern="1200" dirty="0">
              <a:solidFill>
                <a:srgbClr val="555555"/>
              </a:solidFill>
              <a:latin typeface="Courier" charset="0"/>
              <a:ea typeface="바탕체" panose="02030609000101010101" pitchFamily="17" charset="-127"/>
            </a:endParaRPr>
          </a:p>
          <a:p>
            <a:pPr lvl="1">
              <a:defRPr/>
            </a:pPr>
            <a:endParaRPr lang="en-US" altLang="ko-KR" sz="1200" kern="1200" dirty="0" smtClean="0">
              <a:solidFill>
                <a:srgbClr val="555555"/>
              </a:solidFill>
              <a:latin typeface="Courier" charset="0"/>
              <a:ea typeface="바탕체" panose="02030609000101010101" pitchFamily="17" charset="-127"/>
            </a:endParaRPr>
          </a:p>
          <a:p>
            <a:pPr lvl="1">
              <a:defRPr/>
            </a:pPr>
            <a:r>
              <a:rPr lang="en-US" altLang="ko-KR" sz="2000" dirty="0" smtClean="0"/>
              <a:t>Check out message “Greeting: Hello world”</a:t>
            </a:r>
          </a:p>
        </p:txBody>
      </p:sp>
      <p:sp>
        <p:nvSpPr>
          <p:cNvPr id="103428" name="Rectangle 3"/>
          <p:cNvSpPr>
            <a:spLocks noChangeArrowheads="1"/>
          </p:cNvSpPr>
          <p:nvPr/>
        </p:nvSpPr>
        <p:spPr bwMode="auto">
          <a:xfrm>
            <a:off x="4140200" y="1592263"/>
            <a:ext cx="4356100" cy="35401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cd $GOPATH/src/google.golang.org/grpc/helloworld</a:t>
            </a: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3429" name="Rectangle 4"/>
          <p:cNvSpPr>
            <a:spLocks noChangeArrowheads="1"/>
          </p:cNvSpPr>
          <p:nvPr/>
        </p:nvSpPr>
        <p:spPr bwMode="auto">
          <a:xfrm>
            <a:off x="1644650" y="4386263"/>
            <a:ext cx="3000375" cy="200025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go run greeter_server/main.go</a:t>
            </a:r>
          </a:p>
        </p:txBody>
      </p:sp>
      <p:sp>
        <p:nvSpPr>
          <p:cNvPr id="103430" name="Rectangle 5"/>
          <p:cNvSpPr>
            <a:spLocks noChangeArrowheads="1"/>
          </p:cNvSpPr>
          <p:nvPr/>
        </p:nvSpPr>
        <p:spPr bwMode="auto">
          <a:xfrm>
            <a:off x="1679575" y="5091113"/>
            <a:ext cx="3000375" cy="200025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go run greeter_client/main.go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z="4000" smtClean="0"/>
              <a:t>gRPC Example</a:t>
            </a:r>
            <a:endParaRPr lang="ko-KR" altLang="en-US" sz="4000" smtClean="0"/>
          </a:p>
        </p:txBody>
      </p:sp>
      <p:sp>
        <p:nvSpPr>
          <p:cNvPr id="104451" name="내용 개체 틀 2"/>
          <p:cNvSpPr>
            <a:spLocks noGrp="1"/>
          </p:cNvSpPr>
          <p:nvPr>
            <p:ph idx="1"/>
          </p:nvPr>
        </p:nvSpPr>
        <p:spPr>
          <a:xfrm>
            <a:off x="685800" y="1484313"/>
            <a:ext cx="7772400" cy="4756150"/>
          </a:xfrm>
        </p:spPr>
        <p:txBody>
          <a:bodyPr/>
          <a:lstStyle/>
          <a:p>
            <a:r>
              <a:rPr lang="en-US" altLang="ko-KR" sz="2400" b="1" smtClean="0"/>
              <a:t>Service Update</a:t>
            </a:r>
          </a:p>
          <a:p>
            <a:endParaRPr lang="en-US" altLang="ko-KR" sz="2400" b="1" smtClean="0"/>
          </a:p>
          <a:p>
            <a:endParaRPr lang="en-US" altLang="ko-KR" sz="2400" b="1" smtClean="0"/>
          </a:p>
          <a:p>
            <a:endParaRPr lang="en-US" altLang="ko-KR" sz="2400" b="1" smtClean="0"/>
          </a:p>
          <a:p>
            <a:endParaRPr lang="en-US" altLang="ko-KR" sz="2400" b="1" smtClean="0"/>
          </a:p>
          <a:p>
            <a:endParaRPr lang="en-US" altLang="ko-KR" sz="2400" b="1" smtClean="0"/>
          </a:p>
          <a:p>
            <a:endParaRPr lang="en-US" altLang="ko-KR" sz="2400" b="1" smtClean="0"/>
          </a:p>
          <a:p>
            <a:endParaRPr lang="en-US" altLang="ko-KR" sz="2400" b="1" smtClean="0"/>
          </a:p>
          <a:p>
            <a:pPr lvl="1"/>
            <a:r>
              <a:rPr lang="en-US" altLang="ko-KR" sz="2000" smtClean="0"/>
              <a:t>Build gRPC Code</a:t>
            </a:r>
          </a:p>
          <a:p>
            <a:pPr lvl="2"/>
            <a:endParaRPr lang="ko-KR" altLang="en-US" sz="1600" smtClean="0"/>
          </a:p>
          <a:p>
            <a:pPr lvl="1"/>
            <a:endParaRPr lang="en-US" altLang="ko-KR" sz="2000" smtClean="0"/>
          </a:p>
        </p:txBody>
      </p:sp>
      <p:sp>
        <p:nvSpPr>
          <p:cNvPr id="104452" name="직사각형 4"/>
          <p:cNvSpPr>
            <a:spLocks noChangeArrowheads="1"/>
          </p:cNvSpPr>
          <p:nvPr/>
        </p:nvSpPr>
        <p:spPr bwMode="auto">
          <a:xfrm>
            <a:off x="1042988" y="1989138"/>
            <a:ext cx="7740650" cy="297021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$GOPATH/src/google.golang.org/grpc/examples/helloworld/helloworld/helloworld.proto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// The greeting service definition.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service Greeter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// Sends a greeting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rpc SayHello (HelloRequest) returns (HelloReply)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// Sends another greeting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rpc SayHelloAgain (HelloRequest) returns (HelloReply)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// The request message containing the user's name.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message HelloRequest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string name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// The response message containing the greetings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message HelloReply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string message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</p:txBody>
      </p:sp>
      <p:sp>
        <p:nvSpPr>
          <p:cNvPr id="104453" name="직사각형 9"/>
          <p:cNvSpPr>
            <a:spLocks noChangeArrowheads="1"/>
          </p:cNvSpPr>
          <p:nvPr/>
        </p:nvSpPr>
        <p:spPr bwMode="auto">
          <a:xfrm>
            <a:off x="1042988" y="5438775"/>
            <a:ext cx="7850187" cy="215900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protoc -I helloworld/ helloworld/helloworld.proto --go_out=plugins=grpc:helloworld</a:t>
            </a:r>
            <a:endParaRPr lang="ko-KR" altLang="en-US" sz="11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z="4000" smtClean="0"/>
              <a:t>gRPC Example</a:t>
            </a:r>
            <a:endParaRPr lang="ko-KR" altLang="en-US" sz="4000" smtClean="0"/>
          </a:p>
        </p:txBody>
      </p:sp>
      <p:sp>
        <p:nvSpPr>
          <p:cNvPr id="105475" name="내용 개체 틀 2"/>
          <p:cNvSpPr>
            <a:spLocks noGrp="1"/>
          </p:cNvSpPr>
          <p:nvPr>
            <p:ph idx="1"/>
          </p:nvPr>
        </p:nvSpPr>
        <p:spPr>
          <a:xfrm>
            <a:off x="685800" y="1484313"/>
            <a:ext cx="7772400" cy="4756150"/>
          </a:xfrm>
        </p:spPr>
        <p:txBody>
          <a:bodyPr/>
          <a:lstStyle/>
          <a:p>
            <a:r>
              <a:rPr lang="en-US" altLang="ko-KR" sz="2400" b="1" smtClean="0"/>
              <a:t>Service Update</a:t>
            </a:r>
          </a:p>
          <a:p>
            <a:pPr lvl="1"/>
            <a:r>
              <a:rPr lang="en-US" altLang="ko-KR" sz="2000" smtClean="0"/>
              <a:t>Server code updated</a:t>
            </a:r>
          </a:p>
          <a:p>
            <a:pPr lvl="1"/>
            <a:endParaRPr lang="en-US" altLang="ko-KR" sz="2000" smtClean="0"/>
          </a:p>
          <a:p>
            <a:pPr lvl="1"/>
            <a:endParaRPr lang="en-US" altLang="ko-KR" sz="2000" smtClean="0"/>
          </a:p>
          <a:p>
            <a:pPr lvl="1"/>
            <a:endParaRPr lang="en-US" altLang="ko-KR" sz="2000" smtClean="0"/>
          </a:p>
          <a:p>
            <a:pPr lvl="1"/>
            <a:r>
              <a:rPr lang="en-US" altLang="ko-KR" sz="2000" smtClean="0"/>
              <a:t>Client code updated</a:t>
            </a:r>
          </a:p>
          <a:p>
            <a:pPr lvl="1"/>
            <a:endParaRPr lang="en-US" altLang="ko-KR" sz="2000" smtClean="0"/>
          </a:p>
          <a:p>
            <a:pPr lvl="1"/>
            <a:endParaRPr lang="en-US" altLang="ko-KR" sz="2000" smtClean="0"/>
          </a:p>
          <a:p>
            <a:pPr lvl="1"/>
            <a:endParaRPr lang="en-US" altLang="ko-KR" sz="2000" smtClean="0"/>
          </a:p>
          <a:p>
            <a:pPr lvl="1"/>
            <a:r>
              <a:rPr lang="en-US" altLang="ko-KR" sz="2000" smtClean="0"/>
              <a:t>Execution Result</a:t>
            </a:r>
          </a:p>
          <a:p>
            <a:pPr lvl="2"/>
            <a:endParaRPr lang="ko-KR" altLang="en-US" sz="1600" smtClean="0"/>
          </a:p>
          <a:p>
            <a:pPr lvl="1"/>
            <a:endParaRPr lang="en-US" altLang="ko-KR" sz="2000" smtClean="0"/>
          </a:p>
        </p:txBody>
      </p:sp>
      <p:sp>
        <p:nvSpPr>
          <p:cNvPr id="105476" name="직사각형 11"/>
          <p:cNvSpPr>
            <a:spLocks noChangeArrowheads="1"/>
          </p:cNvSpPr>
          <p:nvPr/>
        </p:nvSpPr>
        <p:spPr bwMode="auto">
          <a:xfrm>
            <a:off x="1692275" y="2382838"/>
            <a:ext cx="5310188" cy="892175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func (s *server) SayHelloAgain(ctx context.Context, in *pb.HelloRequest) (*pb.HelloReply, error)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  return &amp;pb.HelloReply{Message: "Hello again " + in.Name}, nil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</p:txBody>
      </p:sp>
      <p:sp>
        <p:nvSpPr>
          <p:cNvPr id="105477" name="직사각형 13"/>
          <p:cNvSpPr>
            <a:spLocks noChangeArrowheads="1"/>
          </p:cNvSpPr>
          <p:nvPr/>
        </p:nvSpPr>
        <p:spPr bwMode="auto">
          <a:xfrm>
            <a:off x="1763713" y="3752850"/>
            <a:ext cx="5903912" cy="1062038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r, err = c.SayHelloAgain(context.Background(), &amp;pb.HelloRequest{Name: name})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if err != nil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  log.Fatalf("could not greet: %v", err)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log.Printf("Greeting: %s", r.Message)</a:t>
            </a:r>
          </a:p>
        </p:txBody>
      </p:sp>
      <p:pic>
        <p:nvPicPr>
          <p:cNvPr id="105478" name="그림 1" descr="https://developer.ibm.com/kr/wp-content/uploads/sites/98/grpc_01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291138"/>
            <a:ext cx="5327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z="4000" smtClean="0"/>
              <a:t>Node.js gRPC Example (Protobuf)</a:t>
            </a:r>
            <a:endParaRPr lang="ko-KR" altLang="en-US" sz="4000" smtClean="0"/>
          </a:p>
        </p:txBody>
      </p:sp>
      <p:sp>
        <p:nvSpPr>
          <p:cNvPr id="106499" name="직사각형 2"/>
          <p:cNvSpPr>
            <a:spLocks noChangeArrowheads="1"/>
          </p:cNvSpPr>
          <p:nvPr/>
        </p:nvSpPr>
        <p:spPr bwMode="auto">
          <a:xfrm>
            <a:off x="2339975" y="1628775"/>
            <a:ext cx="45720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service BookService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rpc List (Empty) returns (BookList)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rpc Insert (Book) returns (Empty)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rpc Get (BookIdRequest) returns (Book)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rpc Delete (BookIdRequest) returns (Empty)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rpc Watch (Empty) returns (stream Book)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message Empty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message Book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int32 id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string title = 2;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string author = 3;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message BookList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repeated Book books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message BookIdRequest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int32 id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7772400" cy="1143000"/>
          </a:xfrm>
        </p:spPr>
        <p:txBody>
          <a:bodyPr/>
          <a:lstStyle/>
          <a:p>
            <a:r>
              <a:rPr lang="en-US" altLang="ko-KR" smtClean="0"/>
              <a:t>Apache Tomcat</a:t>
            </a:r>
            <a:endParaRPr lang="ko-KR" altLang="en-US" smtClean="0"/>
          </a:p>
        </p:txBody>
      </p:sp>
      <p:sp>
        <p:nvSpPr>
          <p:cNvPr id="76803" name="내용 개체 틀 2"/>
          <p:cNvSpPr>
            <a:spLocks noGrp="1"/>
          </p:cNvSpPr>
          <p:nvPr>
            <p:ph idx="1"/>
          </p:nvPr>
        </p:nvSpPr>
        <p:spPr>
          <a:xfrm>
            <a:off x="687388" y="1185863"/>
            <a:ext cx="7772400" cy="4114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1800" smtClean="0"/>
              <a:t>Apache Tomcat, often referred to as Tomcat Server, is an open-source Java Servlet Container developed by the Apache Software Foundation (ASF). </a:t>
            </a:r>
          </a:p>
          <a:p>
            <a:pPr>
              <a:lnSpc>
                <a:spcPct val="130000"/>
              </a:lnSpc>
            </a:pPr>
            <a:r>
              <a:rPr lang="en-US" altLang="ko-KR" sz="1800" smtClean="0"/>
              <a:t>Tomcat implements several Java EE specifications including Java Servlet and JavaServer Pages (JSP), and provides a HTTP web server environment</a:t>
            </a:r>
          </a:p>
          <a:p>
            <a:pPr>
              <a:lnSpc>
                <a:spcPct val="130000"/>
              </a:lnSpc>
            </a:pPr>
            <a:endParaRPr lang="en-US" altLang="ko-KR" sz="1800" smtClean="0"/>
          </a:p>
        </p:txBody>
      </p:sp>
      <p:pic>
        <p:nvPicPr>
          <p:cNvPr id="76804" name="Picture 2" descr="Apache Tomcat Default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708275"/>
            <a:ext cx="50673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7772400" cy="1143000"/>
          </a:xfrm>
        </p:spPr>
        <p:txBody>
          <a:bodyPr/>
          <a:lstStyle/>
          <a:p>
            <a:r>
              <a:rPr lang="en-US" altLang="ko-KR" smtClean="0"/>
              <a:t>Node.js gRPC Example (Server)</a:t>
            </a:r>
            <a:endParaRPr lang="ko-KR" altLang="en-US" smtClean="0"/>
          </a:p>
        </p:txBody>
      </p:sp>
      <p:sp>
        <p:nvSpPr>
          <p:cNvPr id="107523" name="직사각형 1"/>
          <p:cNvSpPr>
            <a:spLocks noChangeArrowheads="1"/>
          </p:cNvSpPr>
          <p:nvPr/>
        </p:nvSpPr>
        <p:spPr bwMode="auto">
          <a:xfrm>
            <a:off x="395288" y="1341438"/>
            <a:ext cx="4572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var grpc = require('grpc');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var booksProto = grpc.load('books.proto');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var server = new grpc.Server();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server.bind('0.0.0.0:50051',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grpc.ServerCredentials.createInsecure());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console.log('Server running at http://0.0.0.0:50051');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server.start();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7524" name="직사각형 5"/>
          <p:cNvSpPr>
            <a:spLocks noChangeArrowheads="1"/>
          </p:cNvSpPr>
          <p:nvPr/>
        </p:nvSpPr>
        <p:spPr bwMode="auto">
          <a:xfrm>
            <a:off x="4427538" y="1517650"/>
            <a:ext cx="45720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server.addService(booksProto.books.BookService.service,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list: function(call, callback)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callback(null, books);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},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insert: function(call, callback)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var book = call.request;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books.push(book);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callback(null, {});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},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get: function(call, callback)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for (var i = 0; i &lt; books.length; i++)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if (books[i].id == call.request.id)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    return callback(null, books[i]);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callback({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code: grpc.status.NOT_FOUND,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details: 'Not found'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},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delete: function(call, callback)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for (var i = 0; i &lt; books.length; i++)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if (books[i].id == call.request.id)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    books.splice(i, 1);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    return callback(null, {});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callback({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code: grpc.status.NOT_FOUND,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    details: 'Not found'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  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    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>
                <a:latin typeface="바탕체" panose="02030609000101010101" pitchFamily="17" charset="-127"/>
                <a:ea typeface="바탕체" panose="02030609000101010101" pitchFamily="17" charset="-127"/>
              </a:rPr>
              <a:t>});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7772400" cy="1143000"/>
          </a:xfrm>
        </p:spPr>
        <p:txBody>
          <a:bodyPr/>
          <a:lstStyle/>
          <a:p>
            <a:r>
              <a:rPr lang="en-US" altLang="ko-KR" smtClean="0"/>
              <a:t>Node.js gRPC Example (Client)</a:t>
            </a:r>
            <a:endParaRPr lang="ko-KR" altLang="en-US" smtClean="0"/>
          </a:p>
        </p:txBody>
      </p:sp>
      <p:sp>
        <p:nvSpPr>
          <p:cNvPr id="108547" name="직사각형 9"/>
          <p:cNvSpPr>
            <a:spLocks noChangeArrowheads="1"/>
          </p:cNvSpPr>
          <p:nvPr/>
        </p:nvSpPr>
        <p:spPr bwMode="auto">
          <a:xfrm>
            <a:off x="250825" y="1454150"/>
            <a:ext cx="45720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var grpc = require('grpc');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var booksProto = grpc.load('books.proto');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var client = new booksProto.books.BookService('127.0.0.1:50051',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grpc.Credentials.createInsecure());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function printResponse(error, response)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if (error)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console.log('Error: ', error);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else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console.log(response);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function listBooks()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client.list({}, function(error, books)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printResponse(error, books);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</p:txBody>
      </p:sp>
      <p:sp>
        <p:nvSpPr>
          <p:cNvPr id="108548" name="직사각형 10"/>
          <p:cNvSpPr>
            <a:spLocks noChangeArrowheads="1"/>
          </p:cNvSpPr>
          <p:nvPr/>
        </p:nvSpPr>
        <p:spPr bwMode="auto">
          <a:xfrm>
            <a:off x="4643438" y="1022350"/>
            <a:ext cx="4572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function insertBook(id, title, author)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var book = { id: parseInt(id), title: title, author: author };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client.insert(book, function(error, empty)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printResponse(error, empty);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function getBook(id)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client.get({ id: parseInt(id) }, function(error, book)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printResponse(error, book);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function deleteBook(id)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client.delete({ id: parseInt(id) }, function(error, empty)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printResponse(error, empty);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Result</a:t>
            </a:r>
            <a:endParaRPr lang="ko-KR" altLang="en-US" smtClean="0"/>
          </a:p>
        </p:txBody>
      </p:sp>
      <p:sp>
        <p:nvSpPr>
          <p:cNvPr id="109571" name="직사각형 4"/>
          <p:cNvSpPr>
            <a:spLocks noChangeArrowheads="1"/>
          </p:cNvSpPr>
          <p:nvPr/>
        </p:nvSpPr>
        <p:spPr bwMode="auto">
          <a:xfrm>
            <a:off x="323850" y="2349500"/>
            <a:ext cx="4572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$ node client.js insert 2 "The Three Musketeers" "Alexandre Dumas"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$ node client.js list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{ books: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[ { id: 123,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  title: 'A Tale of Two Cities',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  author: 'Charles Dickens' },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{ id: 2,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  title: 'The Three Musketeers',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  author: 'Alexandre Dumas' } ] }</a:t>
            </a:r>
          </a:p>
        </p:txBody>
      </p:sp>
      <p:sp>
        <p:nvSpPr>
          <p:cNvPr id="109572" name="직사각형 5"/>
          <p:cNvSpPr>
            <a:spLocks noChangeArrowheads="1"/>
          </p:cNvSpPr>
          <p:nvPr/>
        </p:nvSpPr>
        <p:spPr bwMode="auto">
          <a:xfrm>
            <a:off x="5292725" y="2060575"/>
            <a:ext cx="45720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$ node client.js delete 123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$ node client.js list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{ books: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[ { id: 2,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  title: 'The Three Musketeers',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   author: 'Alexandre Dumas' } ] 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40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$ node client.js get 2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{ id: 2,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title: 'The Three Musketeers',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author: 'Alexandre Dumas' }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>
          <a:xfrm>
            <a:off x="655638" y="638175"/>
            <a:ext cx="7794625" cy="765175"/>
          </a:xfrm>
        </p:spPr>
        <p:txBody>
          <a:bodyPr/>
          <a:lstStyle/>
          <a:p>
            <a:r>
              <a:rPr lang="en-US" altLang="ko-KR" smtClean="0"/>
              <a:t>Lab 5. RPC Programming</a:t>
            </a:r>
            <a:endParaRPr lang="ko-KR" altLang="en-US" smtClean="0"/>
          </a:p>
        </p:txBody>
      </p:sp>
      <p:sp>
        <p:nvSpPr>
          <p:cNvPr id="110595" name="내용 개체 틀 2"/>
          <p:cNvSpPr>
            <a:spLocks noGrp="1"/>
          </p:cNvSpPr>
          <p:nvPr>
            <p:ph idx="1"/>
          </p:nvPr>
        </p:nvSpPr>
        <p:spPr>
          <a:xfrm>
            <a:off x="676275" y="1562100"/>
            <a:ext cx="7772400" cy="4333875"/>
          </a:xfrm>
        </p:spPr>
        <p:txBody>
          <a:bodyPr/>
          <a:lstStyle/>
          <a:p>
            <a:r>
              <a:rPr lang="en-US" altLang="ko-KR" sz="2800" smtClean="0"/>
              <a:t>Read text materials and test practices</a:t>
            </a:r>
          </a:p>
          <a:p>
            <a:r>
              <a:rPr lang="en-US" altLang="ko-KR" sz="2800" smtClean="0"/>
              <a:t>Use your notebook PC to examine context and produce the source code when you finish the successful practice.</a:t>
            </a:r>
          </a:p>
          <a:p>
            <a:pPr latinLnBrk="1"/>
            <a:r>
              <a:rPr lang="en-US" altLang="ko-KR" sz="2800" smtClean="0"/>
              <a:t>Objectives</a:t>
            </a:r>
            <a:endParaRPr lang="ko-KR" altLang="ko-KR" sz="2800" smtClean="0"/>
          </a:p>
          <a:p>
            <a:pPr lvl="1" latinLnBrk="1"/>
            <a:r>
              <a:rPr lang="en-US" altLang="ko-KR" sz="2400" smtClean="0"/>
              <a:t>Understand the process of RPC</a:t>
            </a:r>
            <a:endParaRPr lang="ko-KR" altLang="ko-KR" sz="2400" smtClean="0"/>
          </a:p>
          <a:p>
            <a:pPr lvl="1" latinLnBrk="1"/>
            <a:r>
              <a:rPr lang="en-US" altLang="ko-KR" sz="2400" smtClean="0"/>
              <a:t>Learn the how to analyze network packet using wireshark</a:t>
            </a:r>
          </a:p>
          <a:p>
            <a:pPr lvl="1" latinLnBrk="1"/>
            <a:r>
              <a:rPr lang="en-US" altLang="ko-KR" sz="2400" smtClean="0"/>
              <a:t>Understand packet structure of RPC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ko-KR" smtClean="0"/>
              <a:t>Lab Requirements</a:t>
            </a:r>
            <a:endParaRPr lang="ko-KR" altLang="en-US" smtClean="0"/>
          </a:p>
        </p:txBody>
      </p:sp>
      <p:sp>
        <p:nvSpPr>
          <p:cNvPr id="111619" name="내용 개체 틀 2"/>
          <p:cNvSpPr>
            <a:spLocks noGrp="1"/>
          </p:cNvSpPr>
          <p:nvPr>
            <p:ph idx="1"/>
          </p:nvPr>
        </p:nvSpPr>
        <p:spPr>
          <a:xfrm>
            <a:off x="685800" y="1412875"/>
            <a:ext cx="7772400" cy="3754438"/>
          </a:xfrm>
        </p:spPr>
        <p:txBody>
          <a:bodyPr/>
          <a:lstStyle/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ko-KR" sz="2800" smtClean="0"/>
              <a:t>Follow the steps to deploy and call the gRPC service with another project names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ko-KR" sz="2800" smtClean="0"/>
              <a:t>Modify gRPC service to implement book store</a:t>
            </a:r>
            <a:endParaRPr lang="en-US" altLang="ko-KR" sz="2400" smtClean="0"/>
          </a:p>
        </p:txBody>
      </p:sp>
      <p:grpSp>
        <p:nvGrpSpPr>
          <p:cNvPr id="111620" name="그룹 3"/>
          <p:cNvGrpSpPr>
            <a:grpSpLocks/>
          </p:cNvGrpSpPr>
          <p:nvPr/>
        </p:nvGrpSpPr>
        <p:grpSpPr bwMode="auto">
          <a:xfrm>
            <a:off x="0" y="2924175"/>
            <a:ext cx="9074150" cy="2809875"/>
            <a:chOff x="35496" y="2276872"/>
            <a:chExt cx="9073008" cy="3168352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92636" y="2276872"/>
              <a:ext cx="1799998" cy="316835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dirty="0" err="1">
                  <a:latin typeface="+mn-lt"/>
                </a:rPr>
                <a:t>BookRentalShop</a:t>
              </a:r>
              <a:r>
                <a:rPr lang="en-US" altLang="ko-KR" dirty="0">
                  <a:latin typeface="+mn-lt"/>
                </a:rPr>
                <a:t> (</a:t>
              </a:r>
              <a:r>
                <a:rPr lang="en-US" altLang="ko-KR" dirty="0" err="1">
                  <a:latin typeface="+mn-lt"/>
                </a:rPr>
                <a:t>gRPC</a:t>
              </a:r>
              <a:r>
                <a:rPr lang="en-US" altLang="ko-KR" dirty="0">
                  <a:latin typeface="+mn-lt"/>
                </a:rPr>
                <a:t> Server)</a:t>
              </a:r>
              <a:endParaRPr lang="ko-KR" altLang="en-US" dirty="0">
                <a:latin typeface="+mn-lt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5496" y="3159357"/>
              <a:ext cx="1512698" cy="143918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latin typeface="+mn-lt"/>
                </a:rPr>
                <a:t>Customer</a:t>
              </a:r>
            </a:p>
            <a:p>
              <a:pPr algn="ctr">
                <a:defRPr/>
              </a:pPr>
              <a:r>
                <a:rPr lang="en-US" altLang="ko-KR" dirty="0">
                  <a:latin typeface="+mn-lt"/>
                </a:rPr>
                <a:t>(</a:t>
              </a:r>
              <a:r>
                <a:rPr lang="en-US" altLang="ko-KR" dirty="0" err="1">
                  <a:latin typeface="+mn-lt"/>
                </a:rPr>
                <a:t>gRPC</a:t>
              </a:r>
              <a:r>
                <a:rPr lang="en-US" altLang="ko-KR" dirty="0">
                  <a:latin typeface="+mn-lt"/>
                </a:rPr>
                <a:t> Client)</a:t>
              </a:r>
              <a:endParaRPr lang="ko-KR" altLang="en-US" dirty="0">
                <a:latin typeface="+mn-lt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7595807" y="2781660"/>
              <a:ext cx="1512697" cy="244697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latin typeface="+mn-lt"/>
                </a:rPr>
                <a:t>Remote Head Office</a:t>
              </a:r>
            </a:p>
            <a:p>
              <a:pPr algn="ctr">
                <a:defRPr/>
              </a:pPr>
              <a:r>
                <a:rPr lang="en-US" altLang="ko-KR" dirty="0">
                  <a:latin typeface="+mn-lt"/>
                </a:rPr>
                <a:t>(</a:t>
              </a:r>
              <a:r>
                <a:rPr lang="en-US" altLang="ko-KR" dirty="0" err="1">
                  <a:latin typeface="+mn-lt"/>
                </a:rPr>
                <a:t>gRPC</a:t>
              </a:r>
              <a:r>
                <a:rPr lang="en-US" altLang="ko-KR" dirty="0">
                  <a:latin typeface="+mn-lt"/>
                </a:rPr>
                <a:t> Client)</a:t>
              </a:r>
              <a:endParaRPr lang="ko-KR" altLang="en-US" dirty="0">
                <a:latin typeface="+mn-lt"/>
              </a:endParaRPr>
            </a:p>
          </p:txBody>
        </p:sp>
        <p:cxnSp>
          <p:nvCxnSpPr>
            <p:cNvPr id="111625" name="직선 화살표 연결선 7"/>
            <p:cNvCxnSpPr>
              <a:cxnSpLocks noChangeShapeType="1"/>
            </p:cNvCxnSpPr>
            <p:nvPr/>
          </p:nvCxnSpPr>
          <p:spPr bwMode="auto">
            <a:xfrm>
              <a:off x="1547664" y="3447584"/>
              <a:ext cx="1944216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626" name="직선 화살표 연결선 8"/>
            <p:cNvCxnSpPr>
              <a:cxnSpLocks noChangeShapeType="1"/>
            </p:cNvCxnSpPr>
            <p:nvPr/>
          </p:nvCxnSpPr>
          <p:spPr bwMode="auto">
            <a:xfrm>
              <a:off x="1547664" y="4311680"/>
              <a:ext cx="1944216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627" name="직선 화살표 연결선 9"/>
            <p:cNvCxnSpPr>
              <a:cxnSpLocks noChangeShapeType="1"/>
            </p:cNvCxnSpPr>
            <p:nvPr/>
          </p:nvCxnSpPr>
          <p:spPr bwMode="auto">
            <a:xfrm>
              <a:off x="5292080" y="3159552"/>
              <a:ext cx="2304256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628" name="직선 화살표 연결선 10"/>
            <p:cNvCxnSpPr>
              <a:cxnSpLocks noChangeShapeType="1"/>
              <a:endCxn id="7" idx="1"/>
            </p:cNvCxnSpPr>
            <p:nvPr/>
          </p:nvCxnSpPr>
          <p:spPr bwMode="auto">
            <a:xfrm>
              <a:off x="5292080" y="4001098"/>
              <a:ext cx="2304256" cy="39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629" name="직선 화살표 연결선 11"/>
            <p:cNvCxnSpPr>
              <a:cxnSpLocks noChangeShapeType="1"/>
            </p:cNvCxnSpPr>
            <p:nvPr/>
          </p:nvCxnSpPr>
          <p:spPr bwMode="auto">
            <a:xfrm flipV="1">
              <a:off x="5292080" y="4842644"/>
              <a:ext cx="2304256" cy="12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1910098" y="3186207"/>
              <a:ext cx="1219047" cy="461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lIns="36000" rIns="36000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latin typeface="+mn-lt"/>
                </a:rPr>
                <a:t>rentBook</a:t>
              </a:r>
              <a:r>
                <a:rPr lang="en-US" altLang="ko-KR" sz="1200" dirty="0">
                  <a:latin typeface="+mn-lt"/>
                </a:rPr>
                <a:t>(</a:t>
              </a:r>
              <a:r>
                <a:rPr lang="en-US" altLang="ko-KR" sz="1200" dirty="0" err="1">
                  <a:latin typeface="+mn-lt"/>
                </a:rPr>
                <a:t>bookID</a:t>
              </a:r>
              <a:r>
                <a:rPr lang="en-US" altLang="ko-KR" sz="1200" dirty="0">
                  <a:latin typeface="+mn-lt"/>
                </a:rPr>
                <a:t>)</a:t>
              </a:r>
            </a:p>
            <a:p>
              <a:pPr algn="ctr">
                <a:defRPr/>
              </a:pPr>
              <a:r>
                <a:rPr lang="en-US" altLang="ko-KR" sz="1200" dirty="0">
                  <a:latin typeface="+mn-lt"/>
                </a:rPr>
                <a:t>return book</a:t>
              </a:r>
              <a:endParaRPr lang="ko-KR" altLang="en-US" sz="1200" dirty="0">
                <a:latin typeface="+mn-lt"/>
              </a:endParaRPr>
            </a:p>
          </p:txBody>
        </p:sp>
        <p:sp>
          <p:nvSpPr>
            <p:cNvPr id="111631" name="TextBox 13"/>
            <p:cNvSpPr txBox="1">
              <a:spLocks noChangeArrowheads="1"/>
            </p:cNvSpPr>
            <p:nvPr/>
          </p:nvSpPr>
          <p:spPr bwMode="auto">
            <a:xfrm>
              <a:off x="1676163" y="4076492"/>
              <a:ext cx="1686927" cy="4616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Symbol" panose="05050102010706020507" pitchFamily="18" charset="2"/>
                <a:buChar char="·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returnBook(book)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return ‘book return status’</a:t>
              </a:r>
            </a:p>
          </p:txBody>
        </p:sp>
        <p:sp>
          <p:nvSpPr>
            <p:cNvPr id="111632" name="TextBox 14"/>
            <p:cNvSpPr txBox="1">
              <a:spLocks noChangeArrowheads="1"/>
            </p:cNvSpPr>
            <p:nvPr/>
          </p:nvSpPr>
          <p:spPr bwMode="auto">
            <a:xfrm>
              <a:off x="5924547" y="2996952"/>
              <a:ext cx="1039314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Symbol" panose="05050102010706020507" pitchFamily="18" charset="2"/>
                <a:buChar char="·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addBook(book)</a:t>
              </a:r>
            </a:p>
          </p:txBody>
        </p:sp>
        <p:sp>
          <p:nvSpPr>
            <p:cNvPr id="111633" name="TextBox 15"/>
            <p:cNvSpPr txBox="1">
              <a:spLocks noChangeArrowheads="1"/>
            </p:cNvSpPr>
            <p:nvPr/>
          </p:nvSpPr>
          <p:spPr bwMode="auto">
            <a:xfrm>
              <a:off x="5553456" y="3789040"/>
              <a:ext cx="1781504" cy="4616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Symbol" panose="05050102010706020507" pitchFamily="18" charset="2"/>
                <a:buChar char="·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removeBook(bookID)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return ‘book remove status’</a:t>
              </a:r>
            </a:p>
          </p:txBody>
        </p:sp>
        <p:sp>
          <p:nvSpPr>
            <p:cNvPr id="111634" name="TextBox 16"/>
            <p:cNvSpPr txBox="1">
              <a:spLocks noChangeArrowheads="1"/>
            </p:cNvSpPr>
            <p:nvPr/>
          </p:nvSpPr>
          <p:spPr bwMode="auto">
            <a:xfrm>
              <a:off x="5963824" y="4623519"/>
              <a:ext cx="960767" cy="4616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>
              <a:lvl1pPr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Symbol" panose="05050102010706020507" pitchFamily="18" charset="2"/>
                <a:buChar char="·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-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Symbol" panose="05050102010706020507" pitchFamily="18" charset="2"/>
                <a:buChar char="·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getAccount()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200">
                  <a:ea typeface="바탕체" panose="02030609000101010101" pitchFamily="17" charset="-127"/>
                </a:rPr>
                <a:t>return account</a:t>
              </a: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3635493" y="4202944"/>
              <a:ext cx="1512698" cy="7374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pPr marL="88900" indent="-88900">
                <a:buFont typeface="Arial" pitchFamily="34" charset="0"/>
                <a:buChar char="•"/>
                <a:defRPr/>
              </a:pPr>
              <a:r>
                <a:rPr lang="en-US" altLang="ko-KR" dirty="0" err="1"/>
                <a:t>b</a:t>
              </a:r>
              <a:r>
                <a:rPr lang="en-US" altLang="ko-KR" dirty="0" err="1">
                  <a:solidFill>
                    <a:schemeClr val="tx1"/>
                  </a:solidFill>
                  <a:ea typeface="바탕체" pitchFamily="17" charset="-127"/>
                </a:rPr>
                <a:t>ookShelf</a:t>
              </a:r>
              <a:endParaRPr lang="en-US" altLang="ko-KR" dirty="0">
                <a:solidFill>
                  <a:schemeClr val="tx1"/>
                </a:solidFill>
                <a:ea typeface="바탕체" pitchFamily="17" charset="-127"/>
              </a:endParaRPr>
            </a:p>
            <a:p>
              <a:pPr marL="88900" indent="-88900">
                <a:buFont typeface="Arial" pitchFamily="34" charset="0"/>
                <a:buChar char="•"/>
                <a:defRPr/>
              </a:pPr>
              <a:r>
                <a:rPr lang="en-US" altLang="ko-KR" dirty="0" err="1"/>
                <a:t>rentedBookList</a:t>
              </a:r>
              <a:endParaRPr lang="en-US" altLang="ko-KR" dirty="0"/>
            </a:p>
            <a:p>
              <a:pPr marL="88900" indent="-88900">
                <a:buFont typeface="Arial" pitchFamily="34" charset="0"/>
                <a:buChar char="•"/>
                <a:defRPr/>
              </a:pPr>
              <a:r>
                <a:rPr lang="en-US" altLang="ko-KR" dirty="0" err="1">
                  <a:solidFill>
                    <a:schemeClr val="tx1"/>
                  </a:solidFill>
                  <a:ea typeface="바탕체" pitchFamily="17" charset="-127"/>
                </a:rPr>
                <a:t>totalAccount</a:t>
              </a:r>
              <a:endParaRPr lang="en-US" altLang="ko-KR" dirty="0">
                <a:solidFill>
                  <a:schemeClr val="tx1"/>
                </a:solidFill>
                <a:ea typeface="바탕체" pitchFamily="17" charset="-127"/>
              </a:endParaRPr>
            </a:p>
          </p:txBody>
        </p:sp>
      </p:grpSp>
      <p:sp>
        <p:nvSpPr>
          <p:cNvPr id="111621" name="TextBox 30"/>
          <p:cNvSpPr txBox="1">
            <a:spLocks noChangeArrowheads="1"/>
          </p:cNvSpPr>
          <p:nvPr/>
        </p:nvSpPr>
        <p:spPr bwMode="auto">
          <a:xfrm>
            <a:off x="101600" y="5813425"/>
            <a:ext cx="54165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600">
                <a:latin typeface="바탕체" panose="02030609000101010101" pitchFamily="17" charset="-127"/>
                <a:ea typeface="바탕체" panose="02030609000101010101" pitchFamily="17" charset="-127"/>
              </a:rPr>
              <a:t>* Add $2 per rent to account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600">
                <a:latin typeface="바탕체" panose="02030609000101010101" pitchFamily="17" charset="-127"/>
                <a:ea typeface="바탕체" panose="02030609000101010101" pitchFamily="17" charset="-127"/>
              </a:rPr>
              <a:t>* Handle the exceptions within the acceptable range</a:t>
            </a:r>
            <a:endParaRPr lang="ko-KR" altLang="en-US" sz="16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Lab. Analyzing RPC packets with Wireshark</a:t>
            </a:r>
            <a:endParaRPr lang="ko-KR" altLang="en-US" smtClean="0"/>
          </a:p>
        </p:txBody>
      </p:sp>
      <p:sp>
        <p:nvSpPr>
          <p:cNvPr id="1126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ko-KR" sz="1800" smtClean="0"/>
              <a:t>Prerequisite) WinPcap is the library for capturing packets and looking network status. WinPcap can be downloaded in following address.  </a:t>
            </a:r>
            <a:r>
              <a:rPr lang="en-US" altLang="ko-KR" sz="1800" u="sng" smtClean="0">
                <a:hlinkClick r:id="rId2"/>
              </a:rPr>
              <a:t>http://www.winpcap.org/install/default.htm</a:t>
            </a:r>
            <a:endParaRPr lang="en-US" altLang="ko-KR" sz="1800" u="sng" smtClean="0"/>
          </a:p>
          <a:p>
            <a:pPr latinLnBrk="1"/>
            <a:r>
              <a:rPr lang="en-US" altLang="ko-KR" sz="1800" smtClean="0"/>
              <a:t>We can also download Wireshark in </a:t>
            </a:r>
            <a:r>
              <a:rPr lang="en-US" altLang="ko-KR" sz="1800" smtClean="0">
                <a:hlinkClick r:id="rId3"/>
              </a:rPr>
              <a:t>https://www.wireshark.org/download.html</a:t>
            </a:r>
            <a:r>
              <a:rPr lang="en-US" altLang="ko-KR" sz="1800" smtClean="0"/>
              <a:t> </a:t>
            </a:r>
            <a:endParaRPr lang="ko-KR" altLang="ko-KR" sz="1800" smtClean="0"/>
          </a:p>
          <a:p>
            <a:pPr latinLnBrk="1"/>
            <a:endParaRPr lang="ko-KR" altLang="ko-KR" sz="1800" smtClean="0"/>
          </a:p>
        </p:txBody>
      </p:sp>
      <p:pic>
        <p:nvPicPr>
          <p:cNvPr id="112644" name="Picture 4" descr="fig1_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429000"/>
            <a:ext cx="55435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1"/>
          <p:cNvSpPr>
            <a:spLocks noGrp="1"/>
          </p:cNvSpPr>
          <p:nvPr>
            <p:ph type="title"/>
          </p:nvPr>
        </p:nvSpPr>
        <p:spPr>
          <a:xfrm>
            <a:off x="706438" y="85725"/>
            <a:ext cx="7772400" cy="1143000"/>
          </a:xfrm>
        </p:spPr>
        <p:txBody>
          <a:bodyPr/>
          <a:lstStyle/>
          <a:p>
            <a:r>
              <a:rPr lang="en-US" altLang="ko-KR" smtClean="0"/>
              <a:t>Service Senario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313" y="973138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Service Health Check Interface</a:t>
            </a:r>
          </a:p>
          <a:p>
            <a:pPr marL="0" indent="0">
              <a:buFont typeface="Symbol" panose="05050102010706020507" pitchFamily="18" charset="2"/>
              <a:buNone/>
              <a:defRPr/>
            </a:pPr>
            <a:endParaRPr lang="ko-KR" altLang="en-US" dirty="0"/>
          </a:p>
        </p:txBody>
      </p:sp>
      <p:sp>
        <p:nvSpPr>
          <p:cNvPr id="113668" name="직사각형 4"/>
          <p:cNvSpPr>
            <a:spLocks noChangeArrowheads="1"/>
          </p:cNvSpPr>
          <p:nvPr/>
        </p:nvSpPr>
        <p:spPr bwMode="auto">
          <a:xfrm>
            <a:off x="107950" y="1700213"/>
            <a:ext cx="4032250" cy="2508250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syntax = "proto3";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package servicestatus;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service HealthCheck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rpc Status (StatusRequest) returns (HealthCheckResult) {}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message StatusRequest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message HealthCheckResult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string Status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  <a:endParaRPr lang="ko-KR" altLang="en-US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</p:txBody>
      </p:sp>
      <p:sp>
        <p:nvSpPr>
          <p:cNvPr id="113669" name="직사각형 7"/>
          <p:cNvSpPr>
            <a:spLocks noChangeArrowheads="1"/>
          </p:cNvSpPr>
          <p:nvPr/>
        </p:nvSpPr>
        <p:spPr bwMode="auto">
          <a:xfrm>
            <a:off x="4567238" y="1593850"/>
            <a:ext cx="4572000" cy="2524125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var hello_proto = grpc.load(PROTO_PATH).helloworld;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7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var servicestatus_proto = grpc.load(__dirname + "/servicestatus.proto").servicestatus;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function sayHello(call, callback)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callback(null, {message: 'Hello ' + call.request.name});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7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function statusRPC(call, callback)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console.log("statusRPC", call);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callback(null, {Status: 'MagicResponseCodeOK'});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7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function main()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var server = new grpc.Server();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server.addProtoService(hello_proto.Greeter.service, {sayHello: sayHello});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server.addProtoService(servicestatus_proto.HealthCheck.service, { status: statusRPC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server.bind('0.0.0.0:50051', grpc.ServerCredentials.createInsecure());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server.start();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7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</p:txBody>
      </p:sp>
      <p:sp>
        <p:nvSpPr>
          <p:cNvPr id="113670" name="직사각형 9"/>
          <p:cNvSpPr>
            <a:spLocks noChangeArrowheads="1"/>
          </p:cNvSpPr>
          <p:nvPr/>
        </p:nvSpPr>
        <p:spPr bwMode="auto">
          <a:xfrm>
            <a:off x="3492500" y="4589463"/>
            <a:ext cx="4572000" cy="1739900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prstShdw prst="shdw17" dist="17961" dir="2700000">
              <a:srgbClr val="929292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0880" rIns="380880" bIns="0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var servicestatus_proto = grpc.load(PROTO_PATH).servicestatus;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ko-KR" sz="1000">
              <a:solidFill>
                <a:srgbClr val="555555"/>
              </a:solidFill>
              <a:latin typeface="Courier" pitchFamily="49" charset="0"/>
              <a:ea typeface="굴림체" panose="020B0609000101010101" pitchFamily="49" charset="-127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function main()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var client = new servicestatus_proto.HealthCheck('localhost:50051', grpc.credentials.createInsecure());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client.status({}, function(err, response)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  console.log('Greeting:', response);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  });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000">
                <a:solidFill>
                  <a:srgbClr val="555555"/>
                </a:solidFill>
                <a:latin typeface="Courier" pitchFamily="49" charset="0"/>
                <a:ea typeface="굴림체" panose="020B0609000101010101" pitchFamily="49" charset="-127"/>
              </a:rPr>
              <a:t>}</a:t>
            </a:r>
          </a:p>
        </p:txBody>
      </p:sp>
      <p:cxnSp>
        <p:nvCxnSpPr>
          <p:cNvPr id="113671" name="직선 화살표 연결선 11"/>
          <p:cNvCxnSpPr>
            <a:cxnSpLocks noChangeShapeType="1"/>
          </p:cNvCxnSpPr>
          <p:nvPr/>
        </p:nvCxnSpPr>
        <p:spPr bwMode="auto">
          <a:xfrm flipV="1">
            <a:off x="3708400" y="2855913"/>
            <a:ext cx="1079500" cy="984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672" name="직선 화살표 연결선 12"/>
          <p:cNvCxnSpPr>
            <a:cxnSpLocks noChangeShapeType="1"/>
          </p:cNvCxnSpPr>
          <p:nvPr/>
        </p:nvCxnSpPr>
        <p:spPr bwMode="auto">
          <a:xfrm>
            <a:off x="3708400" y="2954338"/>
            <a:ext cx="265113" cy="15763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673" name="TextBox 15"/>
          <p:cNvSpPr txBox="1">
            <a:spLocks noChangeArrowheads="1"/>
          </p:cNvSpPr>
          <p:nvPr/>
        </p:nvSpPr>
        <p:spPr bwMode="auto">
          <a:xfrm>
            <a:off x="319088" y="4162425"/>
            <a:ext cx="320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RPC Service Interface Definition (Protobuf)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3674" name="TextBox 16"/>
          <p:cNvSpPr txBox="1">
            <a:spLocks noChangeArrowheads="1"/>
          </p:cNvSpPr>
          <p:nvPr/>
        </p:nvSpPr>
        <p:spPr bwMode="auto">
          <a:xfrm>
            <a:off x="5776913" y="4006850"/>
            <a:ext cx="3208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Server Stub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3675" name="TextBox 17"/>
          <p:cNvSpPr txBox="1">
            <a:spLocks noChangeArrowheads="1"/>
          </p:cNvSpPr>
          <p:nvPr/>
        </p:nvSpPr>
        <p:spPr bwMode="auto">
          <a:xfrm>
            <a:off x="5508625" y="6081713"/>
            <a:ext cx="32083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Client Stub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RPC operation (1)</a:t>
            </a:r>
            <a:endParaRPr lang="ko-KR" altLang="en-US" smtClean="0"/>
          </a:p>
        </p:txBody>
      </p:sp>
      <p:sp>
        <p:nvSpPr>
          <p:cNvPr id="114691" name="내용 개체 틀 2"/>
          <p:cNvSpPr>
            <a:spLocks noGrp="1"/>
          </p:cNvSpPr>
          <p:nvPr>
            <p:ph idx="1"/>
          </p:nvPr>
        </p:nvSpPr>
        <p:spPr>
          <a:xfrm>
            <a:off x="685800" y="1785938"/>
            <a:ext cx="7772400" cy="1427162"/>
          </a:xfrm>
        </p:spPr>
        <p:txBody>
          <a:bodyPr/>
          <a:lstStyle/>
          <a:p>
            <a:r>
              <a:rPr lang="en-US" altLang="ko-KR" sz="2800" smtClean="0"/>
              <a:t>Identifying RPC operation with Wireshark</a:t>
            </a:r>
          </a:p>
          <a:p>
            <a:r>
              <a:rPr lang="en-US" altLang="ko-KR" sz="2800" smtClean="0"/>
              <a:t>After starting Wireshark, you can find a button which is in above red box. Click the button.</a:t>
            </a:r>
          </a:p>
          <a:p>
            <a:r>
              <a:rPr lang="en-US" altLang="ko-KR" sz="2800" smtClean="0"/>
              <a:t>Select the appropriate network interface (eth0, eth1, wifi, virtual bridge and etc.)</a:t>
            </a:r>
            <a:endParaRPr lang="ko-KR" altLang="en-US" sz="2800" smtClean="0"/>
          </a:p>
        </p:txBody>
      </p:sp>
      <p:sp>
        <p:nvSpPr>
          <p:cNvPr id="11469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4693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14694" name="개체 6"/>
          <p:cNvGraphicFramePr>
            <a:graphicFrameLocks noChangeAspect="1"/>
          </p:cNvGraphicFramePr>
          <p:nvPr/>
        </p:nvGraphicFramePr>
        <p:xfrm>
          <a:off x="971550" y="4797425"/>
          <a:ext cx="43338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비트맵 이미지" r:id="rId3" imgW="4258269" imgH="343039" progId="Paint.Picture">
                  <p:embed/>
                </p:oleObj>
              </mc:Choice>
              <mc:Fallback>
                <p:oleObj name="비트맵 이미지" r:id="rId3" imgW="4258269" imgH="343039" progId="Paint.Picture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97425"/>
                        <a:ext cx="43338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695" name="Picture 3" descr="cap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149725"/>
            <a:ext cx="25130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76275"/>
          </a:xfrm>
        </p:spPr>
        <p:txBody>
          <a:bodyPr/>
          <a:lstStyle/>
          <a:p>
            <a:r>
              <a:rPr lang="en-US" altLang="ko-KR" smtClean="0"/>
              <a:t>RPC operation (2)</a:t>
            </a:r>
            <a:endParaRPr lang="ko-KR" altLang="en-US" smtClean="0"/>
          </a:p>
        </p:txBody>
      </p:sp>
      <p:sp>
        <p:nvSpPr>
          <p:cNvPr id="115715" name="내용 개체 틀 2"/>
          <p:cNvSpPr>
            <a:spLocks noGrp="1"/>
          </p:cNvSpPr>
          <p:nvPr>
            <p:ph idx="1"/>
          </p:nvPr>
        </p:nvSpPr>
        <p:spPr>
          <a:xfrm>
            <a:off x="428625" y="1357313"/>
            <a:ext cx="8429625" cy="642937"/>
          </a:xfrm>
        </p:spPr>
        <p:txBody>
          <a:bodyPr/>
          <a:lstStyle/>
          <a:p>
            <a:r>
              <a:rPr lang="en-US" altLang="ko-KR" sz="2800" smtClean="0"/>
              <a:t>Complete the following configuration as shown.</a:t>
            </a:r>
            <a:endParaRPr lang="ko-KR" altLang="en-US" sz="2800" smtClean="0"/>
          </a:p>
        </p:txBody>
      </p:sp>
      <p:sp>
        <p:nvSpPr>
          <p:cNvPr id="1157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15717" name="개체 5"/>
          <p:cNvGraphicFramePr>
            <a:graphicFrameLocks noChangeAspect="1"/>
          </p:cNvGraphicFramePr>
          <p:nvPr/>
        </p:nvGraphicFramePr>
        <p:xfrm>
          <a:off x="2286000" y="1928813"/>
          <a:ext cx="514350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2" name="비트맵 이미지" r:id="rId3" imgW="5409524" imgH="4629796" progId="Paint.Picture">
                  <p:embed/>
                </p:oleObj>
              </mc:Choice>
              <mc:Fallback>
                <p:oleObj name="비트맵 이미지" r:id="rId3" imgW="5409524" imgH="4629796" progId="Paint.Picture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928813"/>
                        <a:ext cx="514350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/>
          <p:cNvSpPr>
            <a:spLocks noGrp="1"/>
          </p:cNvSpPr>
          <p:nvPr>
            <p:ph type="title"/>
          </p:nvPr>
        </p:nvSpPr>
        <p:spPr>
          <a:xfrm>
            <a:off x="685800" y="428625"/>
            <a:ext cx="7772400" cy="928688"/>
          </a:xfrm>
        </p:spPr>
        <p:txBody>
          <a:bodyPr/>
          <a:lstStyle/>
          <a:p>
            <a:r>
              <a:rPr lang="en-US" altLang="ko-KR" smtClean="0"/>
              <a:t>RPC operation (3)</a:t>
            </a:r>
            <a:endParaRPr lang="ko-KR" altLang="en-US" smtClean="0"/>
          </a:p>
        </p:txBody>
      </p:sp>
      <p:sp>
        <p:nvSpPr>
          <p:cNvPr id="116739" name="내용 개체 틀 2"/>
          <p:cNvSpPr>
            <a:spLocks noGrp="1"/>
          </p:cNvSpPr>
          <p:nvPr>
            <p:ph idx="1"/>
          </p:nvPr>
        </p:nvSpPr>
        <p:spPr>
          <a:xfrm>
            <a:off x="685800" y="1428750"/>
            <a:ext cx="7772400" cy="928688"/>
          </a:xfrm>
        </p:spPr>
        <p:txBody>
          <a:bodyPr/>
          <a:lstStyle/>
          <a:p>
            <a:r>
              <a:rPr lang="en-US" altLang="ko-KR" sz="2800" smtClean="0"/>
              <a:t>After configuration, we can see the RPC operation results. </a:t>
            </a:r>
            <a:endParaRPr lang="ko-KR" altLang="en-US" sz="2800" smtClean="0"/>
          </a:p>
        </p:txBody>
      </p:sp>
      <p:sp>
        <p:nvSpPr>
          <p:cNvPr id="11674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16741" name="Picture 2" descr="Screen Shot 2015-11-26 at 10.34.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56431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Setup Steps for Tomcat </a:t>
            </a:r>
            <a:r>
              <a:rPr lang="en-US" altLang="ko-KR" dirty="0"/>
              <a:t>development </a:t>
            </a:r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 smtClean="0"/>
              <a:t>Download &amp; Install Java S/W Development Kit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dirty="0" smtClean="0"/>
              <a:t>Download a server (Apache Tomcat 7)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dirty="0"/>
              <a:t>Test </a:t>
            </a:r>
            <a:r>
              <a:rPr lang="en-US" altLang="ko-KR" dirty="0" smtClean="0"/>
              <a:t>server (Apache Tomcat 7)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dirty="0" smtClean="0"/>
              <a:t>Set up development environment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dirty="0" smtClean="0"/>
              <a:t>Create custom Web Application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dirty="0" smtClean="0"/>
              <a:t>Deploy a Web Application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RPC operation (4)</a:t>
            </a:r>
            <a:endParaRPr lang="ko-KR" altLang="en-US" smtClean="0"/>
          </a:p>
        </p:txBody>
      </p:sp>
      <p:sp>
        <p:nvSpPr>
          <p:cNvPr id="1177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HTTP/2 typed gRPC packets</a:t>
            </a:r>
          </a:p>
          <a:p>
            <a:pPr lvl="1"/>
            <a:r>
              <a:rPr lang="en-US" altLang="ko-KR" smtClean="0"/>
              <a:t>Payload is encoded in protobuf serialization</a:t>
            </a:r>
          </a:p>
        </p:txBody>
      </p:sp>
      <p:pic>
        <p:nvPicPr>
          <p:cNvPr id="117764" name="Picture 2" descr="Screen Shot 2015-11-26 at 10.36.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57563"/>
            <a:ext cx="4248150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4" descr="Screen Shot 2015-11-26 at 10.39.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57563"/>
            <a:ext cx="443547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Protobuf serialization</a:t>
            </a:r>
            <a:endParaRPr lang="ko-KR" altLang="en-US" smtClean="0"/>
          </a:p>
        </p:txBody>
      </p:sp>
      <p:sp>
        <p:nvSpPr>
          <p:cNvPr id="118787" name="직사각형 4"/>
          <p:cNvSpPr>
            <a:spLocks noChangeArrowheads="1"/>
          </p:cNvSpPr>
          <p:nvPr/>
        </p:nvSpPr>
        <p:spPr bwMode="auto">
          <a:xfrm>
            <a:off x="252413" y="1906588"/>
            <a:ext cx="45720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"userName": "Martin",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"favouriteNumber": 1337,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"interests": ["daydreaming", "hacking"]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8788" name="직사각형 6"/>
          <p:cNvSpPr>
            <a:spLocks noChangeArrowheads="1"/>
          </p:cNvSpPr>
          <p:nvPr/>
        </p:nvSpPr>
        <p:spPr bwMode="auto">
          <a:xfrm>
            <a:off x="5003800" y="1978025"/>
            <a:ext cx="45720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message Person 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required string user_name        = 1;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optional int64  favourite_number = 2;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    repeated string interests        = 3;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>
                <a:latin typeface="바탕체" panose="02030609000101010101" pitchFamily="17" charset="-127"/>
                <a:ea typeface="바탕체" panose="02030609000101010101" pitchFamily="17" charset="-127"/>
              </a:rPr>
              <a:t>}</a:t>
            </a:r>
            <a:endParaRPr lang="ko-KR" altLang="en-US" sz="140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18789" name="Picture 4" descr="https://martin.kleppmann.com/2012/12/protobuf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894138"/>
            <a:ext cx="447675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8790" name="직선 화살표 연결선 8"/>
          <p:cNvCxnSpPr>
            <a:cxnSpLocks noChangeShapeType="1"/>
          </p:cNvCxnSpPr>
          <p:nvPr/>
        </p:nvCxnSpPr>
        <p:spPr bwMode="auto">
          <a:xfrm>
            <a:off x="4319588" y="2420938"/>
            <a:ext cx="5048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8791" name="TextBox 9"/>
          <p:cNvSpPr txBox="1">
            <a:spLocks noChangeArrowheads="1"/>
          </p:cNvSpPr>
          <p:nvPr/>
        </p:nvSpPr>
        <p:spPr bwMode="auto">
          <a:xfrm>
            <a:off x="2101850" y="3013075"/>
            <a:ext cx="871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b="1">
                <a:latin typeface="바탕체" panose="02030609000101010101" pitchFamily="17" charset="-127"/>
                <a:ea typeface="바탕체" panose="02030609000101010101" pitchFamily="17" charset="-127"/>
              </a:rPr>
              <a:t>JSON</a:t>
            </a:r>
            <a:endParaRPr lang="ko-KR" altLang="en-US" sz="1400" b="1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8792" name="TextBox 11"/>
          <p:cNvSpPr txBox="1">
            <a:spLocks noChangeArrowheads="1"/>
          </p:cNvSpPr>
          <p:nvPr/>
        </p:nvSpPr>
        <p:spPr bwMode="auto">
          <a:xfrm>
            <a:off x="6372225" y="3017838"/>
            <a:ext cx="1871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SzPct val="85000"/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400" b="1">
                <a:latin typeface="바탕체" panose="02030609000101010101" pitchFamily="17" charset="-127"/>
                <a:ea typeface="바탕체" panose="02030609000101010101" pitchFamily="17" charset="-127"/>
              </a:rPr>
              <a:t>Protobuf Schema</a:t>
            </a:r>
            <a:endParaRPr lang="ko-KR" altLang="en-US" sz="1400" b="1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cxnSp>
        <p:nvCxnSpPr>
          <p:cNvPr id="118793" name="직선 화살표 연결선 12"/>
          <p:cNvCxnSpPr>
            <a:cxnSpLocks noChangeShapeType="1"/>
          </p:cNvCxnSpPr>
          <p:nvPr/>
        </p:nvCxnSpPr>
        <p:spPr bwMode="auto">
          <a:xfrm>
            <a:off x="4319588" y="2420938"/>
            <a:ext cx="828675" cy="14398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Download &amp; Install JDK 7</a:t>
            </a:r>
            <a:endParaRPr lang="ko-KR" altLang="en-US" smtClean="0"/>
          </a:p>
        </p:txBody>
      </p:sp>
      <p:sp>
        <p:nvSpPr>
          <p:cNvPr id="78851" name="내용 개체 틀 2"/>
          <p:cNvSpPr>
            <a:spLocks noGrp="1"/>
          </p:cNvSpPr>
          <p:nvPr>
            <p:ph idx="1"/>
          </p:nvPr>
        </p:nvSpPr>
        <p:spPr>
          <a:xfrm>
            <a:off x="404813" y="1412875"/>
            <a:ext cx="8229600" cy="388938"/>
          </a:xfrm>
        </p:spPr>
        <p:txBody>
          <a:bodyPr/>
          <a:lstStyle/>
          <a:p>
            <a:r>
              <a:rPr lang="en-US" altLang="ko-KR" sz="1400" smtClean="0"/>
              <a:t>http://www.oracle.com/technetwork/java/javase/downloads/jdk7u9-downloads-1859576.html</a:t>
            </a:r>
            <a:endParaRPr lang="ko-KR" altLang="en-US" sz="1400" smtClean="0"/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3633787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39975" y="6453188"/>
            <a:ext cx="143986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3250" y="4410075"/>
            <a:ext cx="122396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9563" y="1789113"/>
            <a:ext cx="1809750" cy="28892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Download JDK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88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0956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383088"/>
            <a:ext cx="30956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759575" y="3929063"/>
            <a:ext cx="6477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932041" y="1852426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4932041" y="4409929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4105275"/>
            <a:ext cx="3101975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Install JDK 7</a:t>
            </a:r>
            <a:endParaRPr lang="ko-KR" altLang="en-US" smtClean="0"/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1644650"/>
            <a:ext cx="30972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1310842" y="1644091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798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1644650"/>
            <a:ext cx="309721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4754703" y="1650326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7988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4092575"/>
            <a:ext cx="3116263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/>
          <p:cNvSpPr/>
          <p:nvPr/>
        </p:nvSpPr>
        <p:spPr>
          <a:xfrm>
            <a:off x="1276108" y="4093107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4763958" y="4104558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smtClean="0"/>
              <a:t>Install Web Server (Apache Tomcat)</a:t>
            </a:r>
            <a:endParaRPr lang="ko-KR" altLang="en-US" sz="3600" smtClean="0"/>
          </a:p>
        </p:txBody>
      </p:sp>
      <p:sp>
        <p:nvSpPr>
          <p:cNvPr id="80899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mtClean="0"/>
              <a:t>What is Tomcat?</a:t>
            </a:r>
          </a:p>
          <a:p>
            <a:pPr lvl="1">
              <a:lnSpc>
                <a:spcPct val="150000"/>
              </a:lnSpc>
            </a:pPr>
            <a:r>
              <a:rPr lang="en-US" altLang="ko-KR" smtClean="0"/>
              <a:t>Tomcat is an open source server from the Apache Software Foundation. It is a Web application server, which means that it comes ready to support programming using JavaServer Pages (JSPs) and servlets.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Download Apache Tomcat</a:t>
            </a:r>
            <a:endParaRPr lang="ko-KR" altLang="en-US" smtClean="0"/>
          </a:p>
        </p:txBody>
      </p:sp>
      <p:sp>
        <p:nvSpPr>
          <p:cNvPr id="8192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4838"/>
          </a:xfrm>
        </p:spPr>
        <p:txBody>
          <a:bodyPr/>
          <a:lstStyle/>
          <a:p>
            <a:r>
              <a:rPr lang="en-US" altLang="ko-KR" sz="2000" smtClean="0"/>
              <a:t>http://tomcat.apache.org</a:t>
            </a:r>
            <a:endParaRPr lang="ko-KR" altLang="en-US" sz="2000" smtClean="0"/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62706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750" y="4437063"/>
            <a:ext cx="792163" cy="14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08400" y="5013325"/>
            <a:ext cx="792163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9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1"/>
          <a:stretch>
            <a:fillRect/>
          </a:stretch>
        </p:blipFill>
        <p:spPr bwMode="auto">
          <a:xfrm>
            <a:off x="2195513" y="2076450"/>
            <a:ext cx="5976937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1476375" y="4067175"/>
            <a:ext cx="1439863" cy="8842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27538" y="6573838"/>
            <a:ext cx="2254250" cy="239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0" y="1450975"/>
            <a:ext cx="4322763" cy="6032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 smtClean="0"/>
              <a:t>Download : </a:t>
            </a:r>
          </a:p>
          <a:p>
            <a:pPr marL="400050" lvl="1" indent="0">
              <a:buFont typeface="Arial" pitchFamily="34" charset="0"/>
              <a:buNone/>
              <a:defRPr/>
            </a:pPr>
            <a:r>
              <a:rPr lang="en-US" altLang="ko-KR" sz="1600" dirty="0" smtClean="0"/>
              <a:t>32-bit/64-bit Windows Service Installer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바탕체" pitchFamily="17" charset="-127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바탕체" pitchFamily="17" charset="-127"/>
            <a:ea typeface="바탕체" pitchFamily="17" charset="-127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c:\msoffice.han\powerpnt\default.ppt</Template>
  <TotalTime>3352</TotalTime>
  <Pages>67</Pages>
  <Words>2531</Words>
  <Application>Microsoft Macintosh PowerPoint</Application>
  <PresentationFormat>화면 슬라이드 쇼(4:3)</PresentationFormat>
  <Paragraphs>534</Paragraphs>
  <Slides>51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굴림</vt:lpstr>
      <vt:lpstr>굴림체</vt:lpstr>
      <vt:lpstr>돋움</vt:lpstr>
      <vt:lpstr>바탕체</vt:lpstr>
      <vt:lpstr>Courier</vt:lpstr>
      <vt:lpstr>Helvetica Neue</vt:lpstr>
      <vt:lpstr>Symbol</vt:lpstr>
      <vt:lpstr>Times New Roman</vt:lpstr>
      <vt:lpstr>Arial</vt:lpstr>
      <vt:lpstr>default</vt:lpstr>
      <vt:lpstr>비트맵 이미지</vt:lpstr>
      <vt:lpstr>Lab 6 RPC Programming</vt:lpstr>
      <vt:lpstr>Guideline</vt:lpstr>
      <vt:lpstr>Running the Application Example</vt:lpstr>
      <vt:lpstr>Apache Tomcat</vt:lpstr>
      <vt:lpstr>Setup Steps for Tomcat development environment</vt:lpstr>
      <vt:lpstr>Download &amp; Install JDK 7</vt:lpstr>
      <vt:lpstr>Install JDK 7</vt:lpstr>
      <vt:lpstr>Install Web Server (Apache Tomcat)</vt:lpstr>
      <vt:lpstr>Download Apache Tomcat</vt:lpstr>
      <vt:lpstr>Install Apache Tomcat (1)</vt:lpstr>
      <vt:lpstr>Install Apache Tomcat (2)</vt:lpstr>
      <vt:lpstr>Install Apache Tomcat in Ubuntu</vt:lpstr>
      <vt:lpstr>Install Apache Tomcat in Mac</vt:lpstr>
      <vt:lpstr>Management Web Page</vt:lpstr>
      <vt:lpstr>Authentication Problem</vt:lpstr>
      <vt:lpstr>Create tomcat users</vt:lpstr>
      <vt:lpstr>Manage Services</vt:lpstr>
      <vt:lpstr>Example</vt:lpstr>
      <vt:lpstr>RPC Example</vt:lpstr>
      <vt:lpstr>Interface Description  (similar to Skeleton)</vt:lpstr>
      <vt:lpstr>DemoRPCServer</vt:lpstr>
      <vt:lpstr>Jaxrpc-ri.xml (for war packaging)</vt:lpstr>
      <vt:lpstr>Deploy war into Tomcat server and WSDL file</vt:lpstr>
      <vt:lpstr>DemoRPCClient</vt:lpstr>
      <vt:lpstr>WSDL as an IDL</vt:lpstr>
      <vt:lpstr>Protocol of RPC</vt:lpstr>
      <vt:lpstr>PowerPoint 프레젠테이션</vt:lpstr>
      <vt:lpstr>gRPC and Interface Definition</vt:lpstr>
      <vt:lpstr>gRPC over HTTP/2</vt:lpstr>
      <vt:lpstr>Protocol Buffer</vt:lpstr>
      <vt:lpstr>Protobuf Compile</vt:lpstr>
      <vt:lpstr>Protobuf to JSON</vt:lpstr>
      <vt:lpstr>gRPC Environment Setting (Linux)</vt:lpstr>
      <vt:lpstr>gRPC Environment Setting (Linux)</vt:lpstr>
      <vt:lpstr>Install Protocol Buffer</vt:lpstr>
      <vt:lpstr>gRPC Example</vt:lpstr>
      <vt:lpstr>gRPC Example</vt:lpstr>
      <vt:lpstr>gRPC Example</vt:lpstr>
      <vt:lpstr>Node.js gRPC Example (Protobuf)</vt:lpstr>
      <vt:lpstr>Node.js gRPC Example (Server)</vt:lpstr>
      <vt:lpstr>Node.js gRPC Example (Client)</vt:lpstr>
      <vt:lpstr>Result</vt:lpstr>
      <vt:lpstr>Lab 5. RPC Programming</vt:lpstr>
      <vt:lpstr>Lab Requirements</vt:lpstr>
      <vt:lpstr>Lab. Analyzing RPC packets with Wireshark</vt:lpstr>
      <vt:lpstr>Service Senario</vt:lpstr>
      <vt:lpstr>RPC operation (1)</vt:lpstr>
      <vt:lpstr>RPC operation (2)</vt:lpstr>
      <vt:lpstr>RPC operation (3)</vt:lpstr>
      <vt:lpstr>RPC operation (4)</vt:lpstr>
      <vt:lpstr>Protobuf serialization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Computing</dc:title>
  <dc:creator>Chan-Hyun YOUN</dc:creator>
  <cp:lastModifiedBy>김성환</cp:lastModifiedBy>
  <cp:revision>473</cp:revision>
  <cp:lastPrinted>1999-03-02T12:24:08Z</cp:lastPrinted>
  <dcterms:created xsi:type="dcterms:W3CDTF">1995-11-17T14:38:56Z</dcterms:created>
  <dcterms:modified xsi:type="dcterms:W3CDTF">2017-09-18T14:26:48Z</dcterms:modified>
</cp:coreProperties>
</file>